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tags/tag14.xml" ContentType="application/vnd.openxmlformats-officedocument.presentationml.tag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theme/themeOverride4.xml" ContentType="application/vnd.openxmlformats-officedocument.themeOverride+xml"/>
  <Override PartName="/ppt/tags/tag3.xml" ContentType="application/vnd.openxmlformats-officedocument.presentationml.tags+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31.xml" ContentType="application/vnd.openxmlformats-officedocument.presentationml.notesSlide+xml"/>
  <Override PartName="/ppt/notesSlides/notesSlide6.xml" ContentType="application/vnd.openxmlformats-officedocument.presentationml.notesSlide+xml"/>
  <Override PartName="/ppt/tags/tag13.xml" ContentType="application/vnd.openxmlformats-officedocument.presentationml.tags+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tags/tag11.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theme/themeOverride3.xml" ContentType="application/vnd.openxmlformats-officedocument.themeOverride+xml"/>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54" r:id="rId1"/>
  </p:sldMasterIdLst>
  <p:notesMasterIdLst>
    <p:notesMasterId r:id="rId34"/>
  </p:notesMasterIdLst>
  <p:handoutMasterIdLst>
    <p:handoutMasterId r:id="rId35"/>
  </p:handoutMasterIdLst>
  <p:sldIdLst>
    <p:sldId id="256" r:id="rId2"/>
    <p:sldId id="265" r:id="rId3"/>
    <p:sldId id="257" r:id="rId4"/>
    <p:sldId id="264" r:id="rId5"/>
    <p:sldId id="329" r:id="rId6"/>
    <p:sldId id="269" r:id="rId7"/>
    <p:sldId id="298" r:id="rId8"/>
    <p:sldId id="323" r:id="rId9"/>
    <p:sldId id="278" r:id="rId10"/>
    <p:sldId id="328" r:id="rId11"/>
    <p:sldId id="331" r:id="rId12"/>
    <p:sldId id="285" r:id="rId13"/>
    <p:sldId id="283" r:id="rId14"/>
    <p:sldId id="332" r:id="rId15"/>
    <p:sldId id="324" r:id="rId16"/>
    <p:sldId id="306" r:id="rId17"/>
    <p:sldId id="334" r:id="rId18"/>
    <p:sldId id="304" r:id="rId19"/>
    <p:sldId id="325" r:id="rId20"/>
    <p:sldId id="271" r:id="rId21"/>
    <p:sldId id="312" r:id="rId22"/>
    <p:sldId id="314" r:id="rId23"/>
    <p:sldId id="326" r:id="rId24"/>
    <p:sldId id="321" r:id="rId25"/>
    <p:sldId id="310" r:id="rId26"/>
    <p:sldId id="327" r:id="rId27"/>
    <p:sldId id="272" r:id="rId28"/>
    <p:sldId id="322" r:id="rId29"/>
    <p:sldId id="261" r:id="rId30"/>
    <p:sldId id="333" r:id="rId31"/>
    <p:sldId id="330" r:id="rId32"/>
    <p:sldId id="308" r:id="rId33"/>
  </p:sldIdLst>
  <p:sldSz cx="9144000" cy="6858000" type="screen4x3"/>
  <p:notesSz cx="6735763" cy="9866313"/>
  <p:defaultTex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shift_jis"/>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334" autoAdjust="0"/>
    <p:restoredTop sz="68972" autoAdjust="0"/>
  </p:normalViewPr>
  <p:slideViewPr>
    <p:cSldViewPr>
      <p:cViewPr varScale="1">
        <p:scale>
          <a:sx n="46" d="100"/>
          <a:sy n="46" d="100"/>
        </p:scale>
        <p:origin x="-984" y="-96"/>
      </p:cViewPr>
      <p:guideLst>
        <p:guide orient="horz" pos="2160"/>
        <p:guide pos="2880"/>
      </p:guideLst>
    </p:cSldViewPr>
  </p:slideViewPr>
  <p:outlineViewPr>
    <p:cViewPr>
      <p:scale>
        <a:sx n="33" d="100"/>
        <a:sy n="33" d="100"/>
      </p:scale>
      <p:origin x="24" y="686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3" d="100"/>
          <a:sy n="53" d="100"/>
        </p:scale>
        <p:origin x="-1842" y="-96"/>
      </p:cViewPr>
      <p:guideLst>
        <p:guide orient="horz" pos="3108"/>
        <p:guide pos="212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pPr>
              <a:defRPr/>
            </a:pPr>
            <a:r>
              <a:rPr lang="ja-JP" altLang="en-US"/>
              <a:t>サービス戦略におけるホームページ</a:t>
            </a:r>
          </a:p>
        </p:txBody>
      </p:sp>
      <p:sp>
        <p:nvSpPr>
          <p:cNvPr id="3" name="日付プレースホルダ 2"/>
          <p:cNvSpPr>
            <a:spLocks noGrp="1"/>
          </p:cNvSpPr>
          <p:nvPr>
            <p:ph type="dt" sz="quarter" idx="1"/>
          </p:nvPr>
        </p:nvSpPr>
        <p:spPr>
          <a:xfrm>
            <a:off x="3814763" y="0"/>
            <a:ext cx="2919412" cy="493713"/>
          </a:xfrm>
          <a:prstGeom prst="rect">
            <a:avLst/>
          </a:prstGeom>
        </p:spPr>
        <p:txBody>
          <a:bodyPr vert="horz" lIns="91440" tIns="45720" rIns="91440" bIns="45720" rtlCol="0"/>
          <a:lstStyle>
            <a:lvl1pPr algn="r">
              <a:defRPr sz="1200"/>
            </a:lvl1pPr>
          </a:lstStyle>
          <a:p>
            <a:pPr>
              <a:defRPr/>
            </a:pPr>
            <a:r>
              <a:rPr lang="en-US" altLang="ja-JP"/>
              <a:t>2008/10/6</a:t>
            </a:r>
            <a:endParaRPr lang="ja-JP" altLang="en-US"/>
          </a:p>
        </p:txBody>
      </p:sp>
      <p:sp>
        <p:nvSpPr>
          <p:cNvPr id="4" name="フッター プレースホルダ 3"/>
          <p:cNvSpPr>
            <a:spLocks noGrp="1"/>
          </p:cNvSpPr>
          <p:nvPr>
            <p:ph type="ftr" sz="quarter" idx="2"/>
          </p:nvPr>
        </p:nvSpPr>
        <p:spPr>
          <a:xfrm>
            <a:off x="0" y="9371013"/>
            <a:ext cx="2919413" cy="493712"/>
          </a:xfrm>
          <a:prstGeom prst="rect">
            <a:avLst/>
          </a:prstGeom>
        </p:spPr>
        <p:txBody>
          <a:bodyPr vert="horz" lIns="91440" tIns="45720" rIns="91440" bIns="45720" rtlCol="0" anchor="b"/>
          <a:lstStyle>
            <a:lvl1pPr algn="l">
              <a:defRPr sz="1200"/>
            </a:lvl1pPr>
          </a:lstStyle>
          <a:p>
            <a:pPr>
              <a:defRPr/>
            </a:pPr>
            <a:r>
              <a:rPr lang="ja-JP" altLang="en-US"/>
              <a:t>成田市立図書館　米田渉</a:t>
            </a:r>
          </a:p>
        </p:txBody>
      </p:sp>
      <p:sp>
        <p:nvSpPr>
          <p:cNvPr id="5" name="スライド番号プレースホルダ 4"/>
          <p:cNvSpPr>
            <a:spLocks noGrp="1"/>
          </p:cNvSpPr>
          <p:nvPr>
            <p:ph type="sldNum" sz="quarter" idx="3"/>
          </p:nvPr>
        </p:nvSpPr>
        <p:spPr>
          <a:xfrm>
            <a:off x="3814763" y="9371013"/>
            <a:ext cx="2919412" cy="493712"/>
          </a:xfrm>
          <a:prstGeom prst="rect">
            <a:avLst/>
          </a:prstGeom>
        </p:spPr>
        <p:txBody>
          <a:bodyPr vert="horz" lIns="91440" tIns="45720" rIns="91440" bIns="45720" rtlCol="0" anchor="b"/>
          <a:lstStyle>
            <a:lvl1pPr algn="r">
              <a:defRPr sz="1200"/>
            </a:lvl1pPr>
          </a:lstStyle>
          <a:p>
            <a:pPr>
              <a:defRPr/>
            </a:pPr>
            <a:fld id="{7C4E6D4C-5577-4DB8-8279-1F8E7809DA98}"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pPr>
              <a:defRPr/>
            </a:pPr>
            <a:r>
              <a:rPr lang="ja-JP" altLang="en-US"/>
              <a:t>サービス戦略におけるホームページ</a:t>
            </a:r>
          </a:p>
        </p:txBody>
      </p:sp>
      <p:sp>
        <p:nvSpPr>
          <p:cNvPr id="3" name="日付プレースホルダ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pPr>
              <a:defRPr/>
            </a:pPr>
            <a:r>
              <a:rPr lang="en-US" altLang="ja-JP"/>
              <a:t>2008/10/6</a:t>
            </a:r>
            <a:endParaRPr lang="ja-JP" altLang="en-US"/>
          </a:p>
        </p:txBody>
      </p:sp>
      <p:sp>
        <p:nvSpPr>
          <p:cNvPr id="4" name="スライド イメージ プレースホル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pPr lvl="0"/>
            <a:endParaRPr lang="ja-JP" altLang="en-US" noProof="0" smtClean="0"/>
          </a:p>
        </p:txBody>
      </p:sp>
      <p:sp>
        <p:nvSpPr>
          <p:cNvPr id="5" name="ノート プレースホルダ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lang="ja-JP" altLang="en-US" noProof="0" dirty="0" smtClean="0"/>
              <a:t>マスタ テキストの書式設定</a:t>
            </a:r>
          </a:p>
          <a:p>
            <a:pPr lvl="1"/>
            <a:r>
              <a:rPr lang="ja-JP" altLang="en-US" noProof="0" dirty="0" smtClean="0"/>
              <a:t>第 </a:t>
            </a:r>
            <a:r>
              <a:rPr lang="en-US" altLang="ja-JP" noProof="0" dirty="0" smtClean="0"/>
              <a:t>2 </a:t>
            </a:r>
            <a:r>
              <a:rPr lang="ja-JP" altLang="en-US" noProof="0" dirty="0" smtClean="0"/>
              <a:t>レベル</a:t>
            </a:r>
          </a:p>
          <a:p>
            <a:pPr lvl="2"/>
            <a:r>
              <a:rPr lang="ja-JP" altLang="en-US" noProof="0" dirty="0" smtClean="0"/>
              <a:t>第 </a:t>
            </a:r>
            <a:r>
              <a:rPr lang="en-US" altLang="ja-JP" noProof="0" dirty="0" smtClean="0"/>
              <a:t>3 </a:t>
            </a:r>
            <a:r>
              <a:rPr lang="ja-JP" altLang="en-US" noProof="0" dirty="0" smtClean="0"/>
              <a:t>レベル</a:t>
            </a:r>
          </a:p>
          <a:p>
            <a:pPr lvl="3"/>
            <a:r>
              <a:rPr lang="ja-JP" altLang="en-US" noProof="0" dirty="0" smtClean="0"/>
              <a:t>第 </a:t>
            </a:r>
            <a:r>
              <a:rPr lang="en-US" altLang="ja-JP" noProof="0" dirty="0" smtClean="0"/>
              <a:t>4 </a:t>
            </a:r>
            <a:r>
              <a:rPr lang="ja-JP" altLang="en-US" noProof="0" dirty="0" smtClean="0"/>
              <a:t>レベル</a:t>
            </a:r>
          </a:p>
          <a:p>
            <a:pPr lvl="4"/>
            <a:r>
              <a:rPr lang="ja-JP" altLang="en-US" noProof="0" dirty="0" smtClean="0"/>
              <a:t>第 </a:t>
            </a:r>
            <a:r>
              <a:rPr lang="en-US" altLang="ja-JP" noProof="0" dirty="0" smtClean="0"/>
              <a:t>5 </a:t>
            </a:r>
            <a:r>
              <a:rPr lang="ja-JP" altLang="en-US" noProof="0" dirty="0" smtClean="0"/>
              <a:t>レベル</a:t>
            </a:r>
          </a:p>
        </p:txBody>
      </p:sp>
      <p:sp>
        <p:nvSpPr>
          <p:cNvPr id="6" name="フッター プレースホルダ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pPr>
              <a:defRPr/>
            </a:pPr>
            <a:endParaRPr lang="ja-JP" altLang="en-US"/>
          </a:p>
        </p:txBody>
      </p:sp>
      <p:sp>
        <p:nvSpPr>
          <p:cNvPr id="7" name="スライド番号プレースホルダ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pPr>
              <a:defRPr/>
            </a:pPr>
            <a:fld id="{2BFD55B0-5A70-49D2-9A42-C3F1B3A358B1}"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kumimoji="1" sz="1200" kern="1200">
        <a:solidFill>
          <a:schemeClr val="tx1"/>
        </a:solidFill>
        <a:latin typeface="+mn-lt"/>
        <a:ea typeface="+mn-ea"/>
        <a:cs typeface="+mn-cs"/>
      </a:defRPr>
    </a:lvl1pPr>
    <a:lvl2pPr marL="457200" algn="l" rtl="0" eaLnBrk="0" fontAlgn="base" hangingPunct="0">
      <a:spcBef>
        <a:spcPct val="30000"/>
      </a:spcBef>
      <a:spcAft>
        <a:spcPct val="0"/>
      </a:spcAft>
      <a:defRPr kumimoji="1" sz="1200" kern="1200">
        <a:solidFill>
          <a:schemeClr val="tx1"/>
        </a:solidFill>
        <a:latin typeface="+mn-lt"/>
        <a:ea typeface="+mn-ea"/>
        <a:cs typeface="+mn-cs"/>
      </a:defRPr>
    </a:lvl2pPr>
    <a:lvl3pPr marL="914400" algn="l" rtl="0" eaLnBrk="0" fontAlgn="base" hangingPunct="0">
      <a:spcBef>
        <a:spcPct val="30000"/>
      </a:spcBef>
      <a:spcAft>
        <a:spcPct val="0"/>
      </a:spcAft>
      <a:defRPr kumimoji="1" sz="1200" kern="1200">
        <a:solidFill>
          <a:schemeClr val="tx1"/>
        </a:solidFill>
        <a:latin typeface="+mn-lt"/>
        <a:ea typeface="+mn-ea"/>
        <a:cs typeface="+mn-cs"/>
      </a:defRPr>
    </a:lvl3pPr>
    <a:lvl4pPr marL="1371600" algn="l" rtl="0" eaLnBrk="0" fontAlgn="base" hangingPunct="0">
      <a:spcBef>
        <a:spcPct val="30000"/>
      </a:spcBef>
      <a:spcAft>
        <a:spcPct val="0"/>
      </a:spcAft>
      <a:defRPr kumimoji="1" sz="1200" kern="1200">
        <a:solidFill>
          <a:schemeClr val="tx1"/>
        </a:solidFill>
        <a:latin typeface="+mn-lt"/>
        <a:ea typeface="+mn-ea"/>
        <a:cs typeface="+mn-cs"/>
      </a:defRPr>
    </a:lvl4pPr>
    <a:lvl5pPr marL="1828800" algn="l" rtl="0" eaLnBrk="0" fontAlgn="base" hangingPunct="0">
      <a:spcBef>
        <a:spcPct val="30000"/>
      </a:spcBef>
      <a:spcAft>
        <a:spcPct val="0"/>
      </a:spcAft>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TextEdit="1"/>
          </p:cNvSpPr>
          <p:nvPr>
            <p:ph type="sldImg"/>
          </p:nvPr>
        </p:nvSpPr>
        <p:spPr bwMode="auto">
          <a:noFill/>
          <a:ln>
            <a:solidFill>
              <a:srgbClr val="000000"/>
            </a:solidFill>
            <a:miter lim="800000"/>
            <a:headEnd/>
            <a:tailEnd/>
          </a:ln>
        </p:spPr>
      </p:sp>
      <p:sp>
        <p:nvSpPr>
          <p:cNvPr id="43011"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3012"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altLang="ja-JP" smtClean="0"/>
              <a:t>2008/10/6</a:t>
            </a:r>
            <a:endParaRPr lang="ja-JP" altLang="en-US" smtClean="0"/>
          </a:p>
        </p:txBody>
      </p:sp>
      <p:sp>
        <p:nvSpPr>
          <p:cNvPr id="43013" name="ヘッダー プレースホルダ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ja-JP" altLang="en-US" smtClean="0"/>
              <a:t>サービス戦略におけるホームページ</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TextEdit="1"/>
          </p:cNvSpPr>
          <p:nvPr>
            <p:ph type="sldImg"/>
          </p:nvPr>
        </p:nvSpPr>
        <p:spPr bwMode="auto">
          <a:noFill/>
          <a:ln>
            <a:solidFill>
              <a:srgbClr val="000000"/>
            </a:solidFill>
            <a:miter lim="800000"/>
            <a:headEnd/>
            <a:tailEnd/>
          </a:ln>
        </p:spPr>
      </p:sp>
      <p:sp>
        <p:nvSpPr>
          <p:cNvPr id="52227"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2228"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altLang="ja-JP" smtClean="0"/>
              <a:t>2008/10/6</a:t>
            </a:r>
            <a:endParaRPr lang="ja-JP" altLang="en-US" smtClean="0"/>
          </a:p>
        </p:txBody>
      </p:sp>
      <p:sp>
        <p:nvSpPr>
          <p:cNvPr id="52229" name="ヘッダー プレースホルダ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ja-JP" altLang="en-US" smtClean="0"/>
              <a:t>サービス戦略におけるホームページ</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TextEdit="1"/>
          </p:cNvSpPr>
          <p:nvPr>
            <p:ph type="sldImg"/>
          </p:nvPr>
        </p:nvSpPr>
        <p:spPr bwMode="auto">
          <a:noFill/>
          <a:ln>
            <a:solidFill>
              <a:srgbClr val="000000"/>
            </a:solidFill>
            <a:miter lim="800000"/>
            <a:headEnd/>
            <a:tailEnd/>
          </a:ln>
        </p:spPr>
      </p:sp>
      <p:sp>
        <p:nvSpPr>
          <p:cNvPr id="53251"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3252"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altLang="ja-JP" smtClean="0"/>
              <a:t>2008/10/6</a:t>
            </a:r>
            <a:endParaRPr lang="ja-JP" altLang="en-US" smtClean="0"/>
          </a:p>
        </p:txBody>
      </p:sp>
      <p:sp>
        <p:nvSpPr>
          <p:cNvPr id="53253" name="ヘッダー プレースホルダ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ja-JP" altLang="en-US" smtClean="0"/>
              <a:t>サービス戦略におけるホームページ</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Rot="1" noChangeAspect="1" noTextEdit="1"/>
          </p:cNvSpPr>
          <p:nvPr>
            <p:ph type="sldImg"/>
          </p:nvPr>
        </p:nvSpPr>
        <p:spPr bwMode="auto">
          <a:noFill/>
          <a:ln>
            <a:solidFill>
              <a:srgbClr val="000000"/>
            </a:solidFill>
            <a:miter lim="800000"/>
            <a:headEnd/>
            <a:tailEnd/>
          </a:ln>
        </p:spPr>
      </p:sp>
      <p:sp>
        <p:nvSpPr>
          <p:cNvPr id="54275"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4276"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altLang="ja-JP" smtClean="0"/>
              <a:t>2008/10/6</a:t>
            </a:r>
            <a:endParaRPr lang="ja-JP" altLang="en-US" smtClean="0"/>
          </a:p>
        </p:txBody>
      </p:sp>
      <p:sp>
        <p:nvSpPr>
          <p:cNvPr id="54277" name="ヘッダー プレースホルダ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ja-JP" altLang="en-US" smtClean="0"/>
              <a:t>サービス戦略におけるホームページ</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TextEdit="1"/>
          </p:cNvSpPr>
          <p:nvPr>
            <p:ph type="sldImg"/>
          </p:nvPr>
        </p:nvSpPr>
        <p:spPr bwMode="auto">
          <a:noFill/>
          <a:ln>
            <a:solidFill>
              <a:srgbClr val="000000"/>
            </a:solidFill>
            <a:miter lim="800000"/>
            <a:headEnd/>
            <a:tailEnd/>
          </a:ln>
        </p:spPr>
      </p:sp>
      <p:sp>
        <p:nvSpPr>
          <p:cNvPr id="55299"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5300"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altLang="ja-JP" smtClean="0"/>
              <a:t>2008/10/6</a:t>
            </a:r>
            <a:endParaRPr lang="ja-JP" altLang="en-US" smtClean="0"/>
          </a:p>
        </p:txBody>
      </p:sp>
      <p:sp>
        <p:nvSpPr>
          <p:cNvPr id="55301" name="ヘッダー プレースホルダ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ja-JP" altLang="en-US" smtClean="0"/>
              <a:t>サービス戦略におけるホームページ</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TextEdit="1"/>
          </p:cNvSpPr>
          <p:nvPr>
            <p:ph type="sldImg"/>
          </p:nvPr>
        </p:nvSpPr>
        <p:spPr bwMode="auto">
          <a:noFill/>
          <a:ln>
            <a:solidFill>
              <a:srgbClr val="000000"/>
            </a:solidFill>
            <a:miter lim="800000"/>
            <a:headEnd/>
            <a:tailEnd/>
          </a:ln>
        </p:spPr>
      </p:sp>
      <p:sp>
        <p:nvSpPr>
          <p:cNvPr id="56323"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ja-JP" smtClean="0"/>
          </a:p>
        </p:txBody>
      </p:sp>
      <p:sp>
        <p:nvSpPr>
          <p:cNvPr id="5632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altLang="ja-JP" smtClean="0"/>
              <a:t>2008/10/6</a:t>
            </a:r>
            <a:endParaRPr lang="ja-JP" altLang="en-US" smtClean="0"/>
          </a:p>
        </p:txBody>
      </p:sp>
      <p:sp>
        <p:nvSpPr>
          <p:cNvPr id="56325" name="ヘッダー プレースホルダ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ja-JP" altLang="en-US" smtClean="0"/>
              <a:t>サービス戦略におけるホームページ</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Rot="1" noChangeAspect="1" noTextEdit="1"/>
          </p:cNvSpPr>
          <p:nvPr>
            <p:ph type="sldImg"/>
          </p:nvPr>
        </p:nvSpPr>
        <p:spPr bwMode="auto">
          <a:noFill/>
          <a:ln>
            <a:solidFill>
              <a:srgbClr val="000000"/>
            </a:solidFill>
            <a:miter lim="800000"/>
            <a:headEnd/>
            <a:tailEnd/>
          </a:ln>
        </p:spPr>
      </p:sp>
      <p:sp>
        <p:nvSpPr>
          <p:cNvPr id="57347"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7348"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altLang="ja-JP" smtClean="0"/>
              <a:t>2008/10/6</a:t>
            </a:r>
            <a:endParaRPr lang="ja-JP" altLang="en-US" smtClean="0"/>
          </a:p>
        </p:txBody>
      </p:sp>
      <p:sp>
        <p:nvSpPr>
          <p:cNvPr id="57349" name="ヘッダー プレースホルダ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ja-JP" altLang="en-US" smtClean="0"/>
              <a:t>サービス戦略におけるホームページ</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TextEdit="1"/>
          </p:cNvSpPr>
          <p:nvPr>
            <p:ph type="sldImg"/>
          </p:nvPr>
        </p:nvSpPr>
        <p:spPr bwMode="auto">
          <a:noFill/>
          <a:ln>
            <a:solidFill>
              <a:srgbClr val="000000"/>
            </a:solidFill>
            <a:miter lim="800000"/>
            <a:headEnd/>
            <a:tailEnd/>
          </a:ln>
        </p:spPr>
      </p:sp>
      <p:sp>
        <p:nvSpPr>
          <p:cNvPr id="58371"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8372"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altLang="ja-JP" smtClean="0"/>
              <a:t>2008/10/6</a:t>
            </a:r>
            <a:endParaRPr lang="ja-JP" altLang="en-US" smtClean="0"/>
          </a:p>
        </p:txBody>
      </p:sp>
      <p:sp>
        <p:nvSpPr>
          <p:cNvPr id="58373" name="ヘッダー プレースホルダ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ja-JP" altLang="en-US" smtClean="0"/>
              <a:t>サービス戦略におけるホームページ</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Rot="1" noChangeAspect="1" noTextEdit="1"/>
          </p:cNvSpPr>
          <p:nvPr>
            <p:ph type="sldImg"/>
          </p:nvPr>
        </p:nvSpPr>
        <p:spPr bwMode="auto">
          <a:noFill/>
          <a:ln>
            <a:solidFill>
              <a:srgbClr val="000000"/>
            </a:solidFill>
            <a:miter lim="800000"/>
            <a:headEnd/>
            <a:tailEnd/>
          </a:ln>
        </p:spPr>
      </p:sp>
      <p:sp>
        <p:nvSpPr>
          <p:cNvPr id="59395"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9396"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altLang="ja-JP" smtClean="0"/>
              <a:t>2008/10/6</a:t>
            </a:r>
            <a:endParaRPr lang="ja-JP" altLang="en-US" smtClean="0"/>
          </a:p>
        </p:txBody>
      </p:sp>
      <p:sp>
        <p:nvSpPr>
          <p:cNvPr id="59397" name="ヘッダー プレースホルダ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ja-JP" altLang="en-US" smtClean="0"/>
              <a:t>サービス戦略におけるホームページ</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0418" name="Text Box 1"/>
          <p:cNvSpPr txBox="1">
            <a:spLocks noChangeArrowheads="1"/>
          </p:cNvSpPr>
          <p:nvPr/>
        </p:nvSpPr>
        <p:spPr bwMode="auto">
          <a:xfrm>
            <a:off x="935038" y="822325"/>
            <a:ext cx="4791075" cy="3946525"/>
          </a:xfrm>
          <a:prstGeom prst="rect">
            <a:avLst/>
          </a:prstGeom>
          <a:solidFill>
            <a:srgbClr val="FFFFFF"/>
          </a:solidFill>
          <a:ln w="9360">
            <a:solidFill>
              <a:srgbClr val="000000"/>
            </a:solidFill>
            <a:miter lim="800000"/>
            <a:headEnd/>
            <a:tailEnd/>
          </a:ln>
        </p:spPr>
        <p:txBody>
          <a:bodyPr wrap="none" anchor="ctr"/>
          <a:lstStyle/>
          <a:p>
            <a:endParaRPr lang="ja-JP" altLang="en-US"/>
          </a:p>
        </p:txBody>
      </p:sp>
      <p:sp>
        <p:nvSpPr>
          <p:cNvPr id="60419" name="Rectangle 2"/>
          <p:cNvSpPr>
            <a:spLocks noGrp="1" noChangeArrowheads="1"/>
          </p:cNvSpPr>
          <p:nvPr>
            <p:ph type="body"/>
          </p:nvPr>
        </p:nvSpPr>
        <p:spPr bwMode="auto">
          <a:xfrm>
            <a:off x="673100" y="4686300"/>
            <a:ext cx="5386388" cy="4440238"/>
          </a:xfrm>
          <a:noFill/>
        </p:spPr>
        <p:txBody>
          <a:bodyPr wrap="none" numCol="1" anchor="ctr" anchorCtr="0" compatLnSpc="1">
            <a:prstTxWarp prst="textNoShape">
              <a:avLst/>
            </a:prstTxWarp>
          </a:bodyPr>
          <a:lstStyle/>
          <a:p>
            <a:pPr eaLnBrk="1" hangingPunct="1"/>
            <a:endParaRPr lang="ja-JP" altLang="ja-JP" smtClean="0"/>
          </a:p>
        </p:txBody>
      </p:sp>
      <p:sp>
        <p:nvSpPr>
          <p:cNvPr id="60420"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altLang="ja-JP" smtClean="0"/>
              <a:t>2008/10/6</a:t>
            </a:r>
            <a:endParaRPr lang="ja-JP" altLang="en-US" smtClean="0"/>
          </a:p>
        </p:txBody>
      </p:sp>
      <p:sp>
        <p:nvSpPr>
          <p:cNvPr id="60421" name="ヘッダー プレースホルダ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ja-JP" altLang="en-US" smtClean="0"/>
              <a:t>サービス戦略におけるホームページ</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noFill/>
          <a:ln>
            <a:solidFill>
              <a:srgbClr val="000000"/>
            </a:solidFill>
            <a:miter lim="800000"/>
            <a:headEnd/>
            <a:tailEnd/>
          </a:ln>
        </p:spPr>
      </p:sp>
      <p:sp>
        <p:nvSpPr>
          <p:cNvPr id="61443"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6144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altLang="ja-JP" smtClean="0"/>
              <a:t>2008/10/6</a:t>
            </a:r>
            <a:endParaRPr lang="ja-JP" altLang="en-US" smtClean="0"/>
          </a:p>
        </p:txBody>
      </p:sp>
      <p:sp>
        <p:nvSpPr>
          <p:cNvPr id="61445" name="ヘッダー プレースホルダ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ja-JP" altLang="en-US" smtClean="0"/>
              <a:t>サービス戦略におけるホームページ</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TextEdit="1"/>
          </p:cNvSpPr>
          <p:nvPr>
            <p:ph type="sldImg"/>
          </p:nvPr>
        </p:nvSpPr>
        <p:spPr bwMode="auto">
          <a:noFill/>
          <a:ln>
            <a:solidFill>
              <a:srgbClr val="000000"/>
            </a:solidFill>
            <a:miter lim="800000"/>
            <a:headEnd/>
            <a:tailEnd/>
          </a:ln>
        </p:spPr>
      </p:sp>
      <p:sp>
        <p:nvSpPr>
          <p:cNvPr id="44035"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4036"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altLang="ja-JP" smtClean="0"/>
              <a:t>2008/10/6</a:t>
            </a:r>
            <a:endParaRPr lang="ja-JP" altLang="en-US" smtClean="0"/>
          </a:p>
        </p:txBody>
      </p:sp>
      <p:sp>
        <p:nvSpPr>
          <p:cNvPr id="44037" name="ヘッダー プレースホルダ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ja-JP" altLang="en-US" smtClean="0"/>
              <a:t>サービス戦略におけるホームページ</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TextEdit="1"/>
          </p:cNvSpPr>
          <p:nvPr>
            <p:ph type="sldImg"/>
          </p:nvPr>
        </p:nvSpPr>
        <p:spPr bwMode="auto">
          <a:noFill/>
          <a:ln>
            <a:solidFill>
              <a:srgbClr val="000000"/>
            </a:solidFill>
            <a:miter lim="800000"/>
            <a:headEnd/>
            <a:tailEnd/>
          </a:ln>
        </p:spPr>
      </p:sp>
      <p:sp>
        <p:nvSpPr>
          <p:cNvPr id="62467"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62468"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altLang="ja-JP" smtClean="0"/>
              <a:t>2008/10/6</a:t>
            </a:r>
            <a:endParaRPr lang="ja-JP" altLang="en-US" smtClean="0"/>
          </a:p>
        </p:txBody>
      </p:sp>
      <p:sp>
        <p:nvSpPr>
          <p:cNvPr id="62469" name="ヘッダー プレースホルダ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ja-JP" altLang="en-US" smtClean="0"/>
              <a:t>サービス戦略におけるホームページ</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349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6349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06344B9-80E0-4933-8076-4740B045A43C}" type="slidenum">
              <a:rPr lang="ja-JP" altLang="en-US" smtClean="0"/>
              <a:pPr/>
              <a:t>21</a:t>
            </a:fld>
            <a:endParaRPr lang="ja-JP" altLang="en-US" smtClean="0"/>
          </a:p>
        </p:txBody>
      </p:sp>
      <p:sp>
        <p:nvSpPr>
          <p:cNvPr id="63493" name="日付プレースホルダ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altLang="ja-JP" smtClean="0"/>
              <a:t>2008/10/6</a:t>
            </a:r>
            <a:endParaRPr lang="ja-JP" altLang="en-US" smtClean="0"/>
          </a:p>
        </p:txBody>
      </p:sp>
      <p:sp>
        <p:nvSpPr>
          <p:cNvPr id="63494" name="ヘッダー プレースホルダ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ja-JP" altLang="en-US" smtClean="0"/>
              <a:t>サービス戦略におけるホームページ</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6451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6451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9638515-D890-4AC7-9402-91C9A59BBD6B}" type="slidenum">
              <a:rPr lang="ja-JP" altLang="en-US" smtClean="0"/>
              <a:pPr/>
              <a:t>22</a:t>
            </a:fld>
            <a:endParaRPr lang="ja-JP" altLang="en-US" smtClean="0"/>
          </a:p>
        </p:txBody>
      </p:sp>
      <p:sp>
        <p:nvSpPr>
          <p:cNvPr id="64517" name="日付プレースホルダ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altLang="ja-JP" smtClean="0"/>
              <a:t>2008/10/6</a:t>
            </a:r>
            <a:endParaRPr lang="ja-JP" altLang="en-US" smtClean="0"/>
          </a:p>
        </p:txBody>
      </p:sp>
      <p:sp>
        <p:nvSpPr>
          <p:cNvPr id="64518" name="ヘッダー プレースホルダ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ja-JP" altLang="en-US" smtClean="0"/>
              <a:t>サービス戦略におけるホームページ</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Rot="1" noChangeAspect="1" noTextEdit="1"/>
          </p:cNvSpPr>
          <p:nvPr>
            <p:ph type="sldImg"/>
          </p:nvPr>
        </p:nvSpPr>
        <p:spPr bwMode="auto">
          <a:noFill/>
          <a:ln>
            <a:solidFill>
              <a:srgbClr val="000000"/>
            </a:solidFill>
            <a:miter lim="800000"/>
            <a:headEnd/>
            <a:tailEnd/>
          </a:ln>
        </p:spPr>
      </p:sp>
      <p:sp>
        <p:nvSpPr>
          <p:cNvPr id="65539"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65540"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altLang="ja-JP" smtClean="0"/>
              <a:t>2008/10/6</a:t>
            </a:r>
            <a:endParaRPr lang="ja-JP" altLang="en-US" smtClean="0"/>
          </a:p>
        </p:txBody>
      </p:sp>
      <p:sp>
        <p:nvSpPr>
          <p:cNvPr id="65541" name="ヘッダー プレースホルダ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ja-JP" altLang="en-US" smtClean="0"/>
              <a:t>サービス戦略におけるホームページ</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p:spPr>
      </p:sp>
      <p:sp>
        <p:nvSpPr>
          <p:cNvPr id="66563"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6656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altLang="ja-JP" smtClean="0"/>
              <a:t>2008/10/6</a:t>
            </a:r>
            <a:endParaRPr lang="ja-JP" altLang="en-US" smtClean="0"/>
          </a:p>
        </p:txBody>
      </p:sp>
      <p:sp>
        <p:nvSpPr>
          <p:cNvPr id="66565" name="ヘッダー プレースホルダ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ja-JP" altLang="en-US" smtClean="0"/>
              <a:t>サービス戦略におけるホームページ</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noFill/>
          <a:ln>
            <a:solidFill>
              <a:srgbClr val="000000"/>
            </a:solidFill>
            <a:miter lim="800000"/>
            <a:headEnd/>
            <a:tailEnd/>
          </a:ln>
        </p:spPr>
      </p:sp>
      <p:sp>
        <p:nvSpPr>
          <p:cNvPr id="67587"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67588"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altLang="ja-JP" smtClean="0"/>
              <a:t>2008/10/6</a:t>
            </a:r>
            <a:endParaRPr lang="ja-JP" altLang="en-US" smtClean="0"/>
          </a:p>
        </p:txBody>
      </p:sp>
      <p:sp>
        <p:nvSpPr>
          <p:cNvPr id="67589" name="ヘッダー プレースホルダ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ja-JP" altLang="en-US" smtClean="0"/>
              <a:t>サービス戦略におけるホームページ</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noFill/>
          <a:ln>
            <a:solidFill>
              <a:srgbClr val="000000"/>
            </a:solidFill>
            <a:miter lim="800000"/>
            <a:headEnd/>
            <a:tailEnd/>
          </a:ln>
        </p:spPr>
      </p:sp>
      <p:sp>
        <p:nvSpPr>
          <p:cNvPr id="68611"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68612"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altLang="ja-JP" smtClean="0"/>
              <a:t>2008/10/6</a:t>
            </a:r>
            <a:endParaRPr lang="ja-JP" altLang="en-US" smtClean="0"/>
          </a:p>
        </p:txBody>
      </p:sp>
      <p:sp>
        <p:nvSpPr>
          <p:cNvPr id="68613" name="ヘッダー プレースホルダ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ja-JP" altLang="en-US" smtClean="0"/>
              <a:t>サービス戦略におけるホームページ</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p:spPr>
      </p:sp>
      <p:sp>
        <p:nvSpPr>
          <p:cNvPr id="69635"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69636"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altLang="ja-JP" smtClean="0"/>
              <a:t>2008/10/6</a:t>
            </a:r>
            <a:endParaRPr lang="ja-JP" altLang="en-US" smtClean="0"/>
          </a:p>
        </p:txBody>
      </p:sp>
      <p:sp>
        <p:nvSpPr>
          <p:cNvPr id="69637" name="ヘッダー プレースホルダ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ja-JP" altLang="en-US" smtClean="0"/>
              <a:t>サービス戦略におけるホームページ</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p:spPr>
      </p:sp>
      <p:sp>
        <p:nvSpPr>
          <p:cNvPr id="70659"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70660"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altLang="ja-JP" smtClean="0"/>
              <a:t>2008/10/6</a:t>
            </a:r>
            <a:endParaRPr lang="ja-JP" altLang="en-US" smtClean="0"/>
          </a:p>
        </p:txBody>
      </p:sp>
      <p:sp>
        <p:nvSpPr>
          <p:cNvPr id="70661" name="ヘッダー プレースホルダ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ja-JP" altLang="en-US" smtClean="0"/>
              <a:t>サービス戦略におけるホームページ</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p:spPr>
      </p:sp>
      <p:sp>
        <p:nvSpPr>
          <p:cNvPr id="71683"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ja-JP" smtClean="0"/>
          </a:p>
        </p:txBody>
      </p:sp>
      <p:sp>
        <p:nvSpPr>
          <p:cNvPr id="7168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altLang="ja-JP" smtClean="0"/>
              <a:t>2008/10/6</a:t>
            </a:r>
            <a:endParaRPr lang="ja-JP" altLang="en-US" smtClean="0"/>
          </a:p>
        </p:txBody>
      </p:sp>
      <p:sp>
        <p:nvSpPr>
          <p:cNvPr id="71685" name="ヘッダー プレースホルダ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ja-JP" altLang="en-US" smtClean="0"/>
              <a:t>サービス戦略におけるホームページ</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TextEdit="1"/>
          </p:cNvSpPr>
          <p:nvPr>
            <p:ph type="sldImg"/>
          </p:nvPr>
        </p:nvSpPr>
        <p:spPr bwMode="auto">
          <a:noFill/>
          <a:ln>
            <a:solidFill>
              <a:srgbClr val="000000"/>
            </a:solidFill>
            <a:miter lim="800000"/>
            <a:headEnd/>
            <a:tailEnd/>
          </a:ln>
        </p:spPr>
      </p:sp>
      <p:sp>
        <p:nvSpPr>
          <p:cNvPr id="45059"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5060"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altLang="ja-JP" smtClean="0"/>
              <a:t>2008/10/6</a:t>
            </a:r>
            <a:endParaRPr lang="ja-JP" altLang="en-US" smtClean="0"/>
          </a:p>
        </p:txBody>
      </p:sp>
      <p:sp>
        <p:nvSpPr>
          <p:cNvPr id="45061" name="ヘッダー プレースホルダ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ja-JP" altLang="en-US" smtClean="0"/>
              <a:t>サービス戦略におけるホームページ</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TextEdit="1"/>
          </p:cNvSpPr>
          <p:nvPr>
            <p:ph type="sldImg"/>
          </p:nvPr>
        </p:nvSpPr>
        <p:spPr bwMode="auto">
          <a:noFill/>
          <a:ln>
            <a:solidFill>
              <a:srgbClr val="000000"/>
            </a:solidFill>
            <a:miter lim="800000"/>
            <a:headEnd/>
            <a:tailEnd/>
          </a:ln>
        </p:spPr>
      </p:sp>
      <p:sp>
        <p:nvSpPr>
          <p:cNvPr id="72707"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ja-JP" smtClean="0"/>
          </a:p>
        </p:txBody>
      </p:sp>
      <p:sp>
        <p:nvSpPr>
          <p:cNvPr id="72708"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altLang="ja-JP" smtClean="0"/>
              <a:t>2008/10/6</a:t>
            </a:r>
            <a:endParaRPr lang="ja-JP" altLang="en-US" smtClean="0"/>
          </a:p>
        </p:txBody>
      </p:sp>
      <p:sp>
        <p:nvSpPr>
          <p:cNvPr id="72709" name="ヘッダー プレースホルダ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ja-JP" altLang="en-US" smtClean="0"/>
              <a:t>サービス戦略におけるホームページ</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73731"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73732"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8053FF6-0036-4B2D-A796-BCB6CA083D8F}" type="slidenum">
              <a:rPr lang="ja-JP" altLang="en-US" smtClean="0"/>
              <a:pPr/>
              <a:t>31</a:t>
            </a:fld>
            <a:endParaRPr lang="ja-JP" altLang="en-US" smtClean="0"/>
          </a:p>
        </p:txBody>
      </p:sp>
      <p:sp>
        <p:nvSpPr>
          <p:cNvPr id="73733" name="日付プレースホルダ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altLang="ja-JP" smtClean="0"/>
              <a:t>2008/10/6</a:t>
            </a:r>
            <a:endParaRPr lang="ja-JP" altLang="en-US" smtClean="0"/>
          </a:p>
        </p:txBody>
      </p:sp>
      <p:sp>
        <p:nvSpPr>
          <p:cNvPr id="73734" name="ヘッダー プレースホルダ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ja-JP" altLang="en-US" smtClean="0"/>
              <a:t>サービス戦略におけるホームページ</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noFill/>
          <a:ln>
            <a:solidFill>
              <a:srgbClr val="000000"/>
            </a:solidFill>
            <a:miter lim="800000"/>
            <a:headEnd/>
            <a:tailEnd/>
          </a:ln>
        </p:spPr>
      </p:sp>
      <p:sp>
        <p:nvSpPr>
          <p:cNvPr id="74755"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74756"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altLang="ja-JP" smtClean="0"/>
              <a:t>2008/10/6</a:t>
            </a:r>
            <a:endParaRPr lang="ja-JP" altLang="en-US" smtClean="0"/>
          </a:p>
        </p:txBody>
      </p:sp>
      <p:sp>
        <p:nvSpPr>
          <p:cNvPr id="74757" name="ヘッダー プレースホルダ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ja-JP" altLang="en-US" smtClean="0"/>
              <a:t>サービス戦略におけるホームページ</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TextEdit="1"/>
          </p:cNvSpPr>
          <p:nvPr>
            <p:ph type="sldImg"/>
          </p:nvPr>
        </p:nvSpPr>
        <p:spPr bwMode="auto">
          <a:noFill/>
          <a:ln>
            <a:solidFill>
              <a:srgbClr val="000000"/>
            </a:solidFill>
            <a:miter lim="800000"/>
            <a:headEnd/>
            <a:tailEnd/>
          </a:ln>
        </p:spPr>
      </p:sp>
      <p:sp>
        <p:nvSpPr>
          <p:cNvPr id="46083"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608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altLang="ja-JP" smtClean="0"/>
              <a:t>2008/10/6</a:t>
            </a:r>
            <a:endParaRPr lang="ja-JP" altLang="en-US" smtClean="0"/>
          </a:p>
        </p:txBody>
      </p:sp>
      <p:sp>
        <p:nvSpPr>
          <p:cNvPr id="46085" name="ヘッダー プレースホルダ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ja-JP" altLang="en-US" smtClean="0"/>
              <a:t>サービス戦略におけるホームページ</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Rot="1" noChangeAspect="1" noTextEdit="1"/>
          </p:cNvSpPr>
          <p:nvPr>
            <p:ph type="sldImg"/>
          </p:nvPr>
        </p:nvSpPr>
        <p:spPr bwMode="auto">
          <a:noFill/>
          <a:ln>
            <a:solidFill>
              <a:srgbClr val="000000"/>
            </a:solidFill>
            <a:miter lim="800000"/>
            <a:headEnd/>
            <a:tailEnd/>
          </a:ln>
        </p:spPr>
      </p:sp>
      <p:sp>
        <p:nvSpPr>
          <p:cNvPr id="47107"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47108"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altLang="ja-JP" smtClean="0"/>
              <a:t>2008/10/6</a:t>
            </a:r>
            <a:endParaRPr lang="ja-JP" altLang="en-US" smtClean="0"/>
          </a:p>
        </p:txBody>
      </p:sp>
      <p:sp>
        <p:nvSpPr>
          <p:cNvPr id="47109" name="ヘッダー プレースホルダ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ja-JP" altLang="en-US" smtClean="0"/>
              <a:t>サービス戦略におけるホームページ</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p:spPr>
      </p:sp>
      <p:sp>
        <p:nvSpPr>
          <p:cNvPr id="48131"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ja-JP" smtClean="0"/>
          </a:p>
        </p:txBody>
      </p:sp>
      <p:sp>
        <p:nvSpPr>
          <p:cNvPr id="48132"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altLang="ja-JP" smtClean="0"/>
              <a:t>2008/10/6</a:t>
            </a:r>
            <a:endParaRPr lang="ja-JP" altLang="en-US" smtClean="0"/>
          </a:p>
        </p:txBody>
      </p:sp>
      <p:sp>
        <p:nvSpPr>
          <p:cNvPr id="48133" name="ヘッダー プレースホルダ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ja-JP" altLang="en-US" smtClean="0"/>
              <a:t>サービス戦略におけるホームページ</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スライド イメージ プレースホルダ 1"/>
          <p:cNvSpPr>
            <a:spLocks noGrp="1" noRot="1" noChangeAspect="1" noTextEdit="1"/>
          </p:cNvSpPr>
          <p:nvPr>
            <p:ph type="sldImg"/>
          </p:nvPr>
        </p:nvSpPr>
        <p:spPr bwMode="auto">
          <a:noFill/>
          <a:ln>
            <a:solidFill>
              <a:srgbClr val="000000"/>
            </a:solidFill>
            <a:miter lim="800000"/>
            <a:headEnd/>
            <a:tailEnd/>
          </a:ln>
        </p:spPr>
      </p:sp>
      <p:sp>
        <p:nvSpPr>
          <p:cNvPr id="49155" name="ノート プレースホルダ 2"/>
          <p:cNvSpPr>
            <a:spLocks noGrp="1"/>
          </p:cNvSpPr>
          <p:nvPr>
            <p:ph type="body" idx="1"/>
          </p:nvPr>
        </p:nvSpPr>
        <p:spPr bwMode="auto">
          <a:noFill/>
        </p:spPr>
        <p:txBody>
          <a:bodyPr wrap="square" numCol="1" anchor="t" anchorCtr="0" compatLnSpc="1">
            <a:prstTxWarp prst="textNoShape">
              <a:avLst/>
            </a:prstTxWarp>
          </a:bodyPr>
          <a:lstStyle/>
          <a:p>
            <a:endParaRPr lang="en-US" altLang="ja-JP" smtClean="0"/>
          </a:p>
        </p:txBody>
      </p:sp>
      <p:sp>
        <p:nvSpPr>
          <p:cNvPr id="49156" name="スライド番号プレースホル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9D4FE2D-350B-4D5F-83A4-21A1AF73A6B9}" type="slidenum">
              <a:rPr lang="ja-JP" altLang="en-US" smtClean="0"/>
              <a:pPr/>
              <a:t>7</a:t>
            </a:fld>
            <a:endParaRPr lang="ja-JP" altLang="en-US" smtClean="0"/>
          </a:p>
        </p:txBody>
      </p:sp>
      <p:sp>
        <p:nvSpPr>
          <p:cNvPr id="49157" name="日付プレースホルダ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altLang="ja-JP" smtClean="0"/>
              <a:t>2008/10/6</a:t>
            </a:r>
            <a:endParaRPr lang="ja-JP" altLang="en-US" smtClean="0"/>
          </a:p>
        </p:txBody>
      </p:sp>
      <p:sp>
        <p:nvSpPr>
          <p:cNvPr id="49158" name="ヘッダー プレースホルダ 5"/>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ja-JP" altLang="en-US" smtClean="0"/>
              <a:t>サービス戦略におけるホームページ</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Rot="1" noChangeAspect="1" noTextEdit="1"/>
          </p:cNvSpPr>
          <p:nvPr>
            <p:ph type="sldImg"/>
          </p:nvPr>
        </p:nvSpPr>
        <p:spPr bwMode="auto">
          <a:noFill/>
          <a:ln>
            <a:solidFill>
              <a:srgbClr val="000000"/>
            </a:solidFill>
            <a:miter lim="800000"/>
            <a:headEnd/>
            <a:tailEnd/>
          </a:ln>
        </p:spPr>
      </p:sp>
      <p:sp>
        <p:nvSpPr>
          <p:cNvPr id="50179"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0180"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altLang="ja-JP" smtClean="0"/>
              <a:t>2008/10/6</a:t>
            </a:r>
            <a:endParaRPr lang="ja-JP" altLang="en-US" smtClean="0"/>
          </a:p>
        </p:txBody>
      </p:sp>
      <p:sp>
        <p:nvSpPr>
          <p:cNvPr id="50181" name="ヘッダー プレースホルダ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ja-JP" altLang="en-US" smtClean="0"/>
              <a:t>サービス戦略におけるホームページ</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TextEdit="1"/>
          </p:cNvSpPr>
          <p:nvPr>
            <p:ph type="sldImg"/>
          </p:nvPr>
        </p:nvSpPr>
        <p:spPr bwMode="auto">
          <a:noFill/>
          <a:ln>
            <a:solidFill>
              <a:srgbClr val="000000"/>
            </a:solidFill>
            <a:miter lim="800000"/>
            <a:headEnd/>
            <a:tailEnd/>
          </a:ln>
        </p:spPr>
      </p:sp>
      <p:sp>
        <p:nvSpPr>
          <p:cNvPr id="51203" name="Rectangle 3"/>
          <p:cNvSpPr>
            <a:spLocks noGrp="1"/>
          </p:cNvSpPr>
          <p:nvPr>
            <p:ph type="body" idx="1"/>
          </p:nvPr>
        </p:nvSpPr>
        <p:spPr bwMode="auto">
          <a:noFill/>
        </p:spPr>
        <p:txBody>
          <a:bodyPr wrap="square" numCol="1" anchor="t" anchorCtr="0" compatLnSpc="1">
            <a:prstTxWarp prst="textNoShape">
              <a:avLst/>
            </a:prstTxWarp>
          </a:bodyPr>
          <a:lstStyle/>
          <a:p>
            <a:endParaRPr lang="ja-JP" altLang="en-US" smtClean="0"/>
          </a:p>
        </p:txBody>
      </p:sp>
      <p:sp>
        <p:nvSpPr>
          <p:cNvPr id="51204" name="日付プレースホルダ 3"/>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r>
              <a:rPr lang="en-US" altLang="ja-JP" smtClean="0"/>
              <a:t>2008/10/6</a:t>
            </a:r>
            <a:endParaRPr lang="ja-JP" altLang="en-US" smtClean="0"/>
          </a:p>
        </p:txBody>
      </p:sp>
      <p:sp>
        <p:nvSpPr>
          <p:cNvPr id="51205" name="ヘッダー プレースホルダ 4"/>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r>
              <a:rPr lang="ja-JP" altLang="en-US" smtClean="0"/>
              <a:t>サービス戦略におけるホームページ</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直角三角形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a:p>
        </p:txBody>
      </p:sp>
      <p:grpSp>
        <p:nvGrpSpPr>
          <p:cNvPr id="5" name="グループ化 15"/>
          <p:cNvGrpSpPr>
            <a:grpSpLocks/>
          </p:cNvGrpSpPr>
          <p:nvPr/>
        </p:nvGrpSpPr>
        <p:grpSpPr bwMode="auto">
          <a:xfrm>
            <a:off x="-3175" y="4953000"/>
            <a:ext cx="9147175" cy="1911350"/>
            <a:chOff x="-3765" y="4832896"/>
            <a:chExt cx="9147765" cy="2032192"/>
          </a:xfrm>
        </p:grpSpPr>
        <p:sp>
          <p:nvSpPr>
            <p:cNvPr id="6" name="フリーフォーム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kumimoji="0" lang="en-US"/>
            </a:p>
          </p:txBody>
        </p:sp>
        <p:sp>
          <p:nvSpPr>
            <p:cNvPr id="7" name="フリーフォーム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kumimoji="0" lang="en-US"/>
            </a:p>
          </p:txBody>
        </p:sp>
        <p:sp>
          <p:nvSpPr>
            <p:cNvPr id="8" name="フリーフォーム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a:p>
          </p:txBody>
        </p:sp>
        <p:cxnSp>
          <p:nvCxnSpPr>
            <p:cNvPr id="10" name="直線コネクタ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タイトル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ja-JP" altLang="en-US" smtClean="0"/>
              <a:t>マスタ タイトルの書式設定</a:t>
            </a:r>
            <a:endParaRPr lang="en-US"/>
          </a:p>
        </p:txBody>
      </p:sp>
      <p:sp>
        <p:nvSpPr>
          <p:cNvPr id="17" name="サブタイトル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ja-JP" altLang="en-US" smtClean="0"/>
              <a:t>マスタ サブタイトルの書式設定</a:t>
            </a:r>
            <a:endParaRPr lang="en-US"/>
          </a:p>
        </p:txBody>
      </p:sp>
      <p:sp>
        <p:nvSpPr>
          <p:cNvPr id="11" name="日付プレースホルダ 29"/>
          <p:cNvSpPr>
            <a:spLocks noGrp="1"/>
          </p:cNvSpPr>
          <p:nvPr>
            <p:ph type="dt" sz="half" idx="10"/>
          </p:nvPr>
        </p:nvSpPr>
        <p:spPr/>
        <p:txBody>
          <a:bodyPr/>
          <a:lstStyle>
            <a:lvl1pPr>
              <a:defRPr>
                <a:solidFill>
                  <a:srgbClr val="FFFFFF"/>
                </a:solidFill>
              </a:defRPr>
            </a:lvl1pPr>
            <a:extLst/>
          </a:lstStyle>
          <a:p>
            <a:pPr>
              <a:defRPr/>
            </a:pPr>
            <a:fld id="{7B125E2E-3462-455E-A809-EA6B7F961458}" type="datetimeFigureOut">
              <a:rPr lang="ja-JP" altLang="en-US"/>
              <a:pPr>
                <a:defRPr/>
              </a:pPr>
              <a:t>2009/1/17</a:t>
            </a:fld>
            <a:endParaRPr lang="ja-JP" altLang="en-US"/>
          </a:p>
        </p:txBody>
      </p:sp>
      <p:sp>
        <p:nvSpPr>
          <p:cNvPr id="12" name="フッター プレースホルダ 18"/>
          <p:cNvSpPr>
            <a:spLocks noGrp="1"/>
          </p:cNvSpPr>
          <p:nvPr>
            <p:ph type="ftr" sz="quarter" idx="11"/>
          </p:nvPr>
        </p:nvSpPr>
        <p:spPr/>
        <p:txBody>
          <a:bodyPr/>
          <a:lstStyle>
            <a:lvl1pPr>
              <a:defRPr>
                <a:solidFill>
                  <a:schemeClr val="accent1">
                    <a:tint val="20000"/>
                  </a:schemeClr>
                </a:solidFill>
              </a:defRPr>
            </a:lvl1pPr>
            <a:extLst/>
          </a:lstStyle>
          <a:p>
            <a:pPr>
              <a:defRPr/>
            </a:pPr>
            <a:endParaRPr lang="ja-JP" altLang="en-US"/>
          </a:p>
        </p:txBody>
      </p:sp>
      <p:sp>
        <p:nvSpPr>
          <p:cNvPr id="13" name="スライド番号プレースホルダ 26"/>
          <p:cNvSpPr>
            <a:spLocks noGrp="1"/>
          </p:cNvSpPr>
          <p:nvPr>
            <p:ph type="sldNum" sz="quarter" idx="12"/>
          </p:nvPr>
        </p:nvSpPr>
        <p:spPr/>
        <p:txBody>
          <a:bodyPr/>
          <a:lstStyle>
            <a:lvl1pPr>
              <a:defRPr>
                <a:solidFill>
                  <a:srgbClr val="FFFFFF"/>
                </a:solidFill>
              </a:defRPr>
            </a:lvl1pPr>
            <a:extLst/>
          </a:lstStyle>
          <a:p>
            <a:pPr>
              <a:defRPr/>
            </a:pPr>
            <a:fld id="{CCD19477-CCD7-4C36-A560-EB8008786D47}" type="slidenum">
              <a:rPr lang="ja-JP" altLang="en-US"/>
              <a:pPr>
                <a:defRPr/>
              </a:pPr>
              <a:t>&lt;#&gt;</a:t>
            </a:fld>
            <a:endParaRPr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extLst/>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a:xfrm>
            <a:off x="457200" y="1481329"/>
            <a:ext cx="8229600" cy="4386071"/>
          </a:xfrm>
        </p:spPr>
        <p:txBody>
          <a:bodyPr vert="eaVert"/>
          <a:lstStyle>
            <a:extLs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9"/>
          <p:cNvSpPr>
            <a:spLocks noGrp="1"/>
          </p:cNvSpPr>
          <p:nvPr>
            <p:ph type="dt" sz="half" idx="10"/>
          </p:nvPr>
        </p:nvSpPr>
        <p:spPr/>
        <p:txBody>
          <a:bodyPr/>
          <a:lstStyle>
            <a:lvl1pPr>
              <a:defRPr/>
            </a:lvl1pPr>
          </a:lstStyle>
          <a:p>
            <a:pPr>
              <a:defRPr/>
            </a:pPr>
            <a:fld id="{615A32AB-22F3-464D-8E18-5FEAB6F52450}" type="datetimeFigureOut">
              <a:rPr lang="ja-JP" altLang="en-US"/>
              <a:pPr>
                <a:defRPr/>
              </a:pPr>
              <a:t>2009/1/17</a:t>
            </a:fld>
            <a:endParaRPr lang="ja-JP" altLang="en-US"/>
          </a:p>
        </p:txBody>
      </p:sp>
      <p:sp>
        <p:nvSpPr>
          <p:cNvPr id="5"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17"/>
          <p:cNvSpPr>
            <a:spLocks noGrp="1"/>
          </p:cNvSpPr>
          <p:nvPr>
            <p:ph type="sldNum" sz="quarter" idx="12"/>
          </p:nvPr>
        </p:nvSpPr>
        <p:spPr/>
        <p:txBody>
          <a:bodyPr/>
          <a:lstStyle>
            <a:lvl1pPr>
              <a:defRPr/>
            </a:lvl1pPr>
          </a:lstStyle>
          <a:p>
            <a:pPr>
              <a:defRPr/>
            </a:pPr>
            <a:fld id="{0B5CDD39-567B-4880-968D-DF4D73A56B9B}" type="slidenum">
              <a:rPr lang="ja-JP" altLang="en-US"/>
              <a:pPr>
                <a:defRPr/>
              </a:pPr>
              <a:t>&lt;#&gt;</a:t>
            </a:fld>
            <a:endParaRPr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844013" y="274640"/>
            <a:ext cx="1777470" cy="5592761"/>
          </a:xfrm>
        </p:spPr>
        <p:txBody>
          <a:bodyPr vert="eaVert"/>
          <a:lstStyle>
            <a:extLst/>
          </a:lstStyle>
          <a:p>
            <a:r>
              <a:rPr lang="ja-JP" altLang="en-US" smtClean="0"/>
              <a:t>マスタ タイトルの書式設定</a:t>
            </a:r>
            <a:endParaRPr lang="en-US"/>
          </a:p>
        </p:txBody>
      </p:sp>
      <p:sp>
        <p:nvSpPr>
          <p:cNvPr id="3" name="縦書きテキスト プレースホルダ 2"/>
          <p:cNvSpPr>
            <a:spLocks noGrp="1"/>
          </p:cNvSpPr>
          <p:nvPr>
            <p:ph type="body" orient="vert" idx="1"/>
          </p:nvPr>
        </p:nvSpPr>
        <p:spPr>
          <a:xfrm>
            <a:off x="457200" y="274641"/>
            <a:ext cx="6324600" cy="5592760"/>
          </a:xfrm>
        </p:spPr>
        <p:txBody>
          <a:bodyPr vert="eaVert"/>
          <a:lstStyle>
            <a:extLs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日付プレースホルダ 9"/>
          <p:cNvSpPr>
            <a:spLocks noGrp="1"/>
          </p:cNvSpPr>
          <p:nvPr>
            <p:ph type="dt" sz="half" idx="10"/>
          </p:nvPr>
        </p:nvSpPr>
        <p:spPr/>
        <p:txBody>
          <a:bodyPr/>
          <a:lstStyle>
            <a:lvl1pPr>
              <a:defRPr/>
            </a:lvl1pPr>
          </a:lstStyle>
          <a:p>
            <a:pPr>
              <a:defRPr/>
            </a:pPr>
            <a:fld id="{3CA33F70-912A-41DA-9AFA-ECB27CF210D3}" type="datetimeFigureOut">
              <a:rPr lang="ja-JP" altLang="en-US"/>
              <a:pPr>
                <a:defRPr/>
              </a:pPr>
              <a:t>2009/1/17</a:t>
            </a:fld>
            <a:endParaRPr lang="ja-JP" altLang="en-US"/>
          </a:p>
        </p:txBody>
      </p:sp>
      <p:sp>
        <p:nvSpPr>
          <p:cNvPr id="5"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17"/>
          <p:cNvSpPr>
            <a:spLocks noGrp="1"/>
          </p:cNvSpPr>
          <p:nvPr>
            <p:ph type="sldNum" sz="quarter" idx="12"/>
          </p:nvPr>
        </p:nvSpPr>
        <p:spPr/>
        <p:txBody>
          <a:bodyPr/>
          <a:lstStyle>
            <a:lvl1pPr>
              <a:defRPr/>
            </a:lvl1pPr>
          </a:lstStyle>
          <a:p>
            <a:pPr>
              <a:defRPr/>
            </a:pPr>
            <a:fld id="{B912FD0F-931A-453C-AB1B-6F0D30076E92}" type="slidenum">
              <a:rPr lang="ja-JP" altLang="en-US"/>
              <a:pPr>
                <a:defRPr/>
              </a:pPr>
              <a:t>&lt;#&gt;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extLs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タイトル 6"/>
          <p:cNvSpPr>
            <a:spLocks noGrp="1"/>
          </p:cNvSpPr>
          <p:nvPr>
            <p:ph type="title"/>
          </p:nvPr>
        </p:nvSpPr>
        <p:spPr/>
        <p:txBody>
          <a:bodyPr rtlCol="0"/>
          <a:lstStyle>
            <a:extLst/>
          </a:lstStyle>
          <a:p>
            <a:r>
              <a:rPr lang="ja-JP" altLang="en-US" smtClean="0"/>
              <a:t>マスタ タイトルの書式設定</a:t>
            </a:r>
            <a:endParaRPr lang="en-US"/>
          </a:p>
        </p:txBody>
      </p:sp>
      <p:sp>
        <p:nvSpPr>
          <p:cNvPr id="4" name="日付プレースホルダ 9"/>
          <p:cNvSpPr>
            <a:spLocks noGrp="1"/>
          </p:cNvSpPr>
          <p:nvPr>
            <p:ph type="dt" sz="half" idx="10"/>
          </p:nvPr>
        </p:nvSpPr>
        <p:spPr/>
        <p:txBody>
          <a:bodyPr/>
          <a:lstStyle>
            <a:lvl1pPr>
              <a:defRPr/>
            </a:lvl1pPr>
          </a:lstStyle>
          <a:p>
            <a:pPr>
              <a:defRPr/>
            </a:pPr>
            <a:fld id="{E0E49349-5E73-4A37-88CE-698903641F29}" type="datetimeFigureOut">
              <a:rPr lang="ja-JP" altLang="en-US"/>
              <a:pPr>
                <a:defRPr/>
              </a:pPr>
              <a:t>2009/1/17</a:t>
            </a:fld>
            <a:endParaRPr lang="ja-JP" altLang="en-US"/>
          </a:p>
        </p:txBody>
      </p:sp>
      <p:sp>
        <p:nvSpPr>
          <p:cNvPr id="5"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17"/>
          <p:cNvSpPr>
            <a:spLocks noGrp="1"/>
          </p:cNvSpPr>
          <p:nvPr>
            <p:ph type="sldNum" sz="quarter" idx="12"/>
          </p:nvPr>
        </p:nvSpPr>
        <p:spPr/>
        <p:txBody>
          <a:bodyPr/>
          <a:lstStyle>
            <a:lvl1pPr>
              <a:defRPr/>
            </a:lvl1pPr>
          </a:lstStyle>
          <a:p>
            <a:pPr>
              <a:defRPr/>
            </a:pPr>
            <a:fld id="{F7EEC94C-5E01-4731-97C6-76E13E9D3E3B}" type="slidenum">
              <a:rPr lang="ja-JP" altLang="en-US"/>
              <a:pPr>
                <a:defRPr/>
              </a:pPr>
              <a:t>&lt;#&gt;</a:t>
            </a:fld>
            <a:endParaRPr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Ref idx="1002">
        <a:schemeClr val="bg1"/>
      </p:bgRef>
    </p:bg>
    <p:spTree>
      <p:nvGrpSpPr>
        <p:cNvPr id="1" name=""/>
        <p:cNvGrpSpPr/>
        <p:nvPr/>
      </p:nvGrpSpPr>
      <p:grpSpPr>
        <a:xfrm>
          <a:off x="0" y="0"/>
          <a:ext cx="0" cy="0"/>
          <a:chOff x="0" y="0"/>
          <a:chExt cx="0" cy="0"/>
        </a:xfrm>
      </p:grpSpPr>
      <p:sp>
        <p:nvSpPr>
          <p:cNvPr id="4" name="山形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kumimoji="0" lang="en-US"/>
          </a:p>
        </p:txBody>
      </p:sp>
      <p:sp>
        <p:nvSpPr>
          <p:cNvPr id="5" name="山形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kumimoji="0" lang="en-US"/>
          </a:p>
        </p:txBody>
      </p:sp>
      <p:sp>
        <p:nvSpPr>
          <p:cNvPr id="2" name="タイトル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ja-JP" altLang="en-US" smtClean="0"/>
              <a:t>マスタ テキストの書式設定</a:t>
            </a:r>
          </a:p>
        </p:txBody>
      </p:sp>
      <p:sp>
        <p:nvSpPr>
          <p:cNvPr id="6" name="日付プレースホルダ 3"/>
          <p:cNvSpPr>
            <a:spLocks noGrp="1"/>
          </p:cNvSpPr>
          <p:nvPr>
            <p:ph type="dt" sz="half" idx="10"/>
          </p:nvPr>
        </p:nvSpPr>
        <p:spPr/>
        <p:txBody>
          <a:bodyPr/>
          <a:lstStyle>
            <a:lvl1pPr>
              <a:defRPr/>
            </a:lvl1pPr>
            <a:extLst/>
          </a:lstStyle>
          <a:p>
            <a:pPr>
              <a:defRPr/>
            </a:pPr>
            <a:fld id="{AB99EEF9-DEED-4516-8669-699819637809}" type="datetimeFigureOut">
              <a:rPr lang="ja-JP" altLang="en-US"/>
              <a:pPr>
                <a:defRPr/>
              </a:pPr>
              <a:t>2009/1/17</a:t>
            </a:fld>
            <a:endParaRPr lang="ja-JP" altLang="en-US"/>
          </a:p>
        </p:txBody>
      </p:sp>
      <p:sp>
        <p:nvSpPr>
          <p:cNvPr id="7" name="フッター プレースホルダ 4"/>
          <p:cNvSpPr>
            <a:spLocks noGrp="1"/>
          </p:cNvSpPr>
          <p:nvPr>
            <p:ph type="ftr" sz="quarter" idx="11"/>
          </p:nvPr>
        </p:nvSpPr>
        <p:spPr/>
        <p:txBody>
          <a:bodyPr/>
          <a:lstStyle>
            <a:lvl1pPr>
              <a:defRPr/>
            </a:lvl1pPr>
            <a:extLst/>
          </a:lstStyle>
          <a:p>
            <a:pPr>
              <a:defRPr/>
            </a:pPr>
            <a:endParaRPr lang="ja-JP" altLang="en-US"/>
          </a:p>
        </p:txBody>
      </p:sp>
      <p:sp>
        <p:nvSpPr>
          <p:cNvPr id="8" name="スライド番号プレースホルダ 5"/>
          <p:cNvSpPr>
            <a:spLocks noGrp="1"/>
          </p:cNvSpPr>
          <p:nvPr>
            <p:ph type="sldNum" sz="quarter" idx="12"/>
          </p:nvPr>
        </p:nvSpPr>
        <p:spPr/>
        <p:txBody>
          <a:bodyPr/>
          <a:lstStyle>
            <a:lvl1pPr>
              <a:defRPr/>
            </a:lvl1pPr>
            <a:extLst/>
          </a:lstStyle>
          <a:p>
            <a:pPr>
              <a:defRPr/>
            </a:pPr>
            <a:fld id="{05ED47C5-DB2A-49E5-97A8-7CD790ABAD95}" type="slidenum">
              <a:rPr lang="ja-JP" altLang="en-US"/>
              <a:pPr>
                <a:defRPr/>
              </a:pPr>
              <a:t>&lt;#&gt;</a:t>
            </a:fld>
            <a:endParaRPr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bg>
      <p:bgRef idx="1002">
        <a:schemeClr val="bg1"/>
      </p:bgRef>
    </p:bg>
    <p:spTree>
      <p:nvGrpSpPr>
        <p:cNvPr id="1" name=""/>
        <p:cNvGrpSpPr/>
        <p:nvPr/>
      </p:nvGrpSpPr>
      <p:grpSpPr>
        <a:xfrm>
          <a:off x="0" y="0"/>
          <a:ext cx="0" cy="0"/>
          <a:chOff x="0" y="0"/>
          <a:chExt cx="0" cy="0"/>
        </a:xfrm>
      </p:grpSpPr>
      <p:sp>
        <p:nvSpPr>
          <p:cNvPr id="3" name="コンテンツ プレースホルダ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4" name="コンテンツ プレースホルダ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8" name="タイトル 7"/>
          <p:cNvSpPr>
            <a:spLocks noGrp="1"/>
          </p:cNvSpPr>
          <p:nvPr>
            <p:ph type="title"/>
          </p:nvPr>
        </p:nvSpPr>
        <p:spPr/>
        <p:txBody>
          <a:bodyPr rtlCol="0"/>
          <a:lstStyle>
            <a:extLst/>
          </a:lstStyle>
          <a:p>
            <a:r>
              <a:rPr lang="ja-JP" altLang="en-US" smtClean="0"/>
              <a:t>マスタ タイトルの書式設定</a:t>
            </a:r>
            <a:endParaRPr lang="en-US"/>
          </a:p>
        </p:txBody>
      </p:sp>
      <p:sp>
        <p:nvSpPr>
          <p:cNvPr id="5" name="日付プレースホルダ 4"/>
          <p:cNvSpPr>
            <a:spLocks noGrp="1"/>
          </p:cNvSpPr>
          <p:nvPr>
            <p:ph type="dt" sz="half" idx="10"/>
          </p:nvPr>
        </p:nvSpPr>
        <p:spPr/>
        <p:txBody>
          <a:bodyPr/>
          <a:lstStyle>
            <a:lvl1pPr>
              <a:defRPr/>
            </a:lvl1pPr>
            <a:extLst/>
          </a:lstStyle>
          <a:p>
            <a:pPr>
              <a:defRPr/>
            </a:pPr>
            <a:fld id="{0AB66652-9E91-4B7A-B730-589AAE1C948B}" type="datetimeFigureOut">
              <a:rPr lang="ja-JP" altLang="en-US"/>
              <a:pPr>
                <a:defRPr/>
              </a:pPr>
              <a:t>2009/1/17</a:t>
            </a:fld>
            <a:endParaRPr lang="ja-JP" altLang="en-US"/>
          </a:p>
        </p:txBody>
      </p:sp>
      <p:sp>
        <p:nvSpPr>
          <p:cNvPr id="6" name="フッター プレースホルダ 5"/>
          <p:cNvSpPr>
            <a:spLocks noGrp="1"/>
          </p:cNvSpPr>
          <p:nvPr>
            <p:ph type="ftr" sz="quarter" idx="11"/>
          </p:nvPr>
        </p:nvSpPr>
        <p:spPr/>
        <p:txBody>
          <a:bodyPr/>
          <a:lstStyle>
            <a:lvl1pPr>
              <a:defRPr/>
            </a:lvl1pPr>
            <a:extLst/>
          </a:lstStyle>
          <a:p>
            <a:pPr>
              <a:defRPr/>
            </a:pPr>
            <a:endParaRPr lang="ja-JP" altLang="en-US"/>
          </a:p>
        </p:txBody>
      </p:sp>
      <p:sp>
        <p:nvSpPr>
          <p:cNvPr id="7" name="スライド番号プレースホルダ 6"/>
          <p:cNvSpPr>
            <a:spLocks noGrp="1"/>
          </p:cNvSpPr>
          <p:nvPr>
            <p:ph type="sldNum" sz="quarter" idx="12"/>
          </p:nvPr>
        </p:nvSpPr>
        <p:spPr/>
        <p:txBody>
          <a:bodyPr/>
          <a:lstStyle>
            <a:lvl1pPr>
              <a:defRPr/>
            </a:lvl1pPr>
            <a:extLst/>
          </a:lstStyle>
          <a:p>
            <a:pPr>
              <a:defRPr/>
            </a:pPr>
            <a:fld id="{2439727C-4202-4BDD-9D14-685317282A9A}" type="slidenum">
              <a:rPr lang="ja-JP" altLang="en-US"/>
              <a:pPr>
                <a:defRPr/>
              </a:pPr>
              <a:t>&lt;#&gt;</a:t>
            </a:fld>
            <a:endParaRPr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8229600" cy="1143000"/>
          </a:xfrm>
        </p:spPr>
        <p:txBody>
          <a:bodyPr/>
          <a:lstStyle>
            <a:lvl1pPr>
              <a:defRPr/>
            </a:lvl1pPr>
            <a:extLst/>
          </a:lstStyle>
          <a:p>
            <a:r>
              <a:rPr lang="ja-JP" altLang="en-US" smtClean="0"/>
              <a:t>マスタ タイトルの書式設定</a:t>
            </a:r>
            <a:endParaRPr lang="en-US"/>
          </a:p>
        </p:txBody>
      </p:sp>
      <p:sp>
        <p:nvSpPr>
          <p:cNvPr id="3" name="テキスト プレースホルダ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ja-JP" altLang="en-US" smtClean="0"/>
              <a:t>マスタ テキストの書式設定</a:t>
            </a:r>
          </a:p>
        </p:txBody>
      </p:sp>
      <p:sp>
        <p:nvSpPr>
          <p:cNvPr id="4" name="テキスト プレースホルダ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ja-JP" altLang="en-US" smtClean="0"/>
              <a:t>マスタ テキストの書式設定</a:t>
            </a:r>
          </a:p>
        </p:txBody>
      </p:sp>
      <p:sp>
        <p:nvSpPr>
          <p:cNvPr id="5" name="コンテンツ プレースホルダ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コンテンツ プレースホルダ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7" name="日付プレースホルダ 6"/>
          <p:cNvSpPr>
            <a:spLocks noGrp="1"/>
          </p:cNvSpPr>
          <p:nvPr>
            <p:ph type="dt" sz="half" idx="10"/>
          </p:nvPr>
        </p:nvSpPr>
        <p:spPr/>
        <p:txBody>
          <a:bodyPr/>
          <a:lstStyle>
            <a:lvl1pPr>
              <a:defRPr/>
            </a:lvl1pPr>
            <a:extLst/>
          </a:lstStyle>
          <a:p>
            <a:pPr>
              <a:defRPr/>
            </a:pPr>
            <a:fld id="{DC71FC0E-E5A5-4D34-A032-2F5861DBA40C}" type="datetimeFigureOut">
              <a:rPr lang="ja-JP" altLang="en-US"/>
              <a:pPr>
                <a:defRPr/>
              </a:pPr>
              <a:t>2009/1/17</a:t>
            </a:fld>
            <a:endParaRPr lang="ja-JP" altLang="en-US"/>
          </a:p>
        </p:txBody>
      </p:sp>
      <p:sp>
        <p:nvSpPr>
          <p:cNvPr id="8" name="フッター プレースホルダ 7"/>
          <p:cNvSpPr>
            <a:spLocks noGrp="1"/>
          </p:cNvSpPr>
          <p:nvPr>
            <p:ph type="ftr" sz="quarter" idx="11"/>
          </p:nvPr>
        </p:nvSpPr>
        <p:spPr/>
        <p:txBody>
          <a:bodyPr/>
          <a:lstStyle>
            <a:lvl1pPr>
              <a:defRPr/>
            </a:lvl1pPr>
            <a:extLst/>
          </a:lstStyle>
          <a:p>
            <a:pPr>
              <a:defRPr/>
            </a:pPr>
            <a:endParaRPr lang="ja-JP" altLang="en-US"/>
          </a:p>
        </p:txBody>
      </p:sp>
      <p:sp>
        <p:nvSpPr>
          <p:cNvPr id="9" name="スライド番号プレースホルダ 8"/>
          <p:cNvSpPr>
            <a:spLocks noGrp="1"/>
          </p:cNvSpPr>
          <p:nvPr>
            <p:ph type="sldNum" sz="quarter" idx="12"/>
          </p:nvPr>
        </p:nvSpPr>
        <p:spPr/>
        <p:txBody>
          <a:bodyPr/>
          <a:lstStyle>
            <a:lvl1pPr>
              <a:defRPr/>
            </a:lvl1pPr>
            <a:extLst/>
          </a:lstStyle>
          <a:p>
            <a:pPr>
              <a:defRPr/>
            </a:pPr>
            <a:fld id="{925625B1-A7E5-4B77-8D58-6B3377964A71}" type="slidenum">
              <a:rPr lang="ja-JP" altLang="en-US"/>
              <a:pPr>
                <a:defRPr/>
              </a:pPr>
              <a:t>&lt;#&gt;</a:t>
            </a:fld>
            <a:endParaRPr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bg>
      <p:bgRef idx="1002">
        <a:schemeClr val="bg1"/>
      </p:bgRef>
    </p:bg>
    <p:spTree>
      <p:nvGrpSpPr>
        <p:cNvPr id="1" name=""/>
        <p:cNvGrpSpPr/>
        <p:nvPr/>
      </p:nvGrpSpPr>
      <p:grpSpPr>
        <a:xfrm>
          <a:off x="0" y="0"/>
          <a:ext cx="0" cy="0"/>
          <a:chOff x="0" y="0"/>
          <a:chExt cx="0" cy="0"/>
        </a:xfrm>
      </p:grpSpPr>
      <p:sp>
        <p:nvSpPr>
          <p:cNvPr id="6" name="タイトル 5"/>
          <p:cNvSpPr>
            <a:spLocks noGrp="1"/>
          </p:cNvSpPr>
          <p:nvPr>
            <p:ph type="title"/>
          </p:nvPr>
        </p:nvSpPr>
        <p:spPr/>
        <p:txBody>
          <a:bodyPr rtlCol="0"/>
          <a:lstStyle>
            <a:extLst/>
          </a:lstStyle>
          <a:p>
            <a:r>
              <a:rPr lang="ja-JP" altLang="en-US" smtClean="0"/>
              <a:t>マスタ タイトルの書式設定</a:t>
            </a:r>
            <a:endParaRPr lang="en-US"/>
          </a:p>
        </p:txBody>
      </p:sp>
      <p:sp>
        <p:nvSpPr>
          <p:cNvPr id="3" name="日付プレースホルダ 2"/>
          <p:cNvSpPr>
            <a:spLocks noGrp="1"/>
          </p:cNvSpPr>
          <p:nvPr>
            <p:ph type="dt" sz="half" idx="10"/>
          </p:nvPr>
        </p:nvSpPr>
        <p:spPr/>
        <p:txBody>
          <a:bodyPr/>
          <a:lstStyle>
            <a:lvl1pPr>
              <a:defRPr/>
            </a:lvl1pPr>
            <a:extLst/>
          </a:lstStyle>
          <a:p>
            <a:pPr>
              <a:defRPr/>
            </a:pPr>
            <a:fld id="{A7A0E101-1751-4C36-850B-FAD37A2CF7AF}" type="datetimeFigureOut">
              <a:rPr lang="ja-JP" altLang="en-US"/>
              <a:pPr>
                <a:defRPr/>
              </a:pPr>
              <a:t>2009/1/17</a:t>
            </a:fld>
            <a:endParaRPr lang="ja-JP" altLang="en-US"/>
          </a:p>
        </p:txBody>
      </p:sp>
      <p:sp>
        <p:nvSpPr>
          <p:cNvPr id="4" name="フッター プレースホルダ 3"/>
          <p:cNvSpPr>
            <a:spLocks noGrp="1"/>
          </p:cNvSpPr>
          <p:nvPr>
            <p:ph type="ftr" sz="quarter" idx="11"/>
          </p:nvPr>
        </p:nvSpPr>
        <p:spPr/>
        <p:txBody>
          <a:bodyPr/>
          <a:lstStyle>
            <a:lvl1pPr>
              <a:defRPr/>
            </a:lvl1pPr>
            <a:extLst/>
          </a:lstStyle>
          <a:p>
            <a:pPr>
              <a:defRPr/>
            </a:pPr>
            <a:endParaRPr lang="ja-JP" altLang="en-US"/>
          </a:p>
        </p:txBody>
      </p:sp>
      <p:sp>
        <p:nvSpPr>
          <p:cNvPr id="5" name="スライド番号プレースホルダ 4"/>
          <p:cNvSpPr>
            <a:spLocks noGrp="1"/>
          </p:cNvSpPr>
          <p:nvPr>
            <p:ph type="sldNum" sz="quarter" idx="12"/>
          </p:nvPr>
        </p:nvSpPr>
        <p:spPr/>
        <p:txBody>
          <a:bodyPr/>
          <a:lstStyle>
            <a:lvl1pPr>
              <a:defRPr/>
            </a:lvl1pPr>
            <a:extLst/>
          </a:lstStyle>
          <a:p>
            <a:pPr>
              <a:defRPr/>
            </a:pPr>
            <a:fld id="{783CA6A5-00C2-4962-9274-E770E9B65668}" type="slidenum">
              <a:rPr lang="ja-JP" altLang="en-US"/>
              <a:pPr>
                <a:defRPr/>
              </a:pPr>
              <a:t>&lt;#&gt;</a:t>
            </a:fld>
            <a:endParaRPr lang="ja-JP" alt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9"/>
          <p:cNvSpPr>
            <a:spLocks noGrp="1"/>
          </p:cNvSpPr>
          <p:nvPr>
            <p:ph type="dt" sz="half" idx="10"/>
          </p:nvPr>
        </p:nvSpPr>
        <p:spPr/>
        <p:txBody>
          <a:bodyPr/>
          <a:lstStyle>
            <a:lvl1pPr>
              <a:defRPr/>
            </a:lvl1pPr>
          </a:lstStyle>
          <a:p>
            <a:pPr>
              <a:defRPr/>
            </a:pPr>
            <a:fld id="{394FB29D-BAFA-4E77-8713-16E65F3C8EDE}" type="datetimeFigureOut">
              <a:rPr lang="ja-JP" altLang="en-US"/>
              <a:pPr>
                <a:defRPr/>
              </a:pPr>
              <a:t>2009/1/17</a:t>
            </a:fld>
            <a:endParaRPr lang="ja-JP" altLang="en-US"/>
          </a:p>
        </p:txBody>
      </p:sp>
      <p:sp>
        <p:nvSpPr>
          <p:cNvPr id="3" name="フッター プレースホルダ 21"/>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17"/>
          <p:cNvSpPr>
            <a:spLocks noGrp="1"/>
          </p:cNvSpPr>
          <p:nvPr>
            <p:ph type="sldNum" sz="quarter" idx="12"/>
          </p:nvPr>
        </p:nvSpPr>
        <p:spPr/>
        <p:txBody>
          <a:bodyPr/>
          <a:lstStyle>
            <a:lvl1pPr>
              <a:defRPr/>
            </a:lvl1pPr>
          </a:lstStyle>
          <a:p>
            <a:pPr>
              <a:defRPr/>
            </a:pPr>
            <a:fld id="{5FA62BEE-EF37-41D8-BACB-A1C4B77133C0}" type="slidenum">
              <a:rPr lang="ja-JP" altLang="en-US"/>
              <a:pPr>
                <a:defRPr/>
              </a:pPr>
              <a:t>&lt;#&gt;</a:t>
            </a:fld>
            <a:endParaRPr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bg>
      <p:bgRef idx="1003">
        <a:schemeClr val="bg1"/>
      </p:bgRef>
    </p:bg>
    <p:spTree>
      <p:nvGrpSpPr>
        <p:cNvPr id="1" name=""/>
        <p:cNvGrpSpPr/>
        <p:nvPr/>
      </p:nvGrpSpPr>
      <p:grpSpPr>
        <a:xfrm>
          <a:off x="0" y="0"/>
          <a:ext cx="0" cy="0"/>
          <a:chOff x="0" y="0"/>
          <a:chExt cx="0" cy="0"/>
        </a:xfrm>
      </p:grpSpPr>
      <p:sp>
        <p:nvSpPr>
          <p:cNvPr id="2" name="タイトル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ja-JP" altLang="en-US" smtClean="0"/>
              <a:t>マスタ タイトルの書式設定</a:t>
            </a:r>
            <a:endParaRPr lang="en-US"/>
          </a:p>
        </p:txBody>
      </p:sp>
      <p:sp>
        <p:nvSpPr>
          <p:cNvPr id="3" name="テキスト プレースホルダ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ja-JP" altLang="en-US" smtClean="0"/>
              <a:t>マスタ テキストの書式設定</a:t>
            </a:r>
          </a:p>
        </p:txBody>
      </p:sp>
      <p:sp>
        <p:nvSpPr>
          <p:cNvPr id="4" name="コンテンツ プレースホルダ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5" name="日付プレースホルダ 4"/>
          <p:cNvSpPr>
            <a:spLocks noGrp="1"/>
          </p:cNvSpPr>
          <p:nvPr>
            <p:ph type="dt" sz="half" idx="10"/>
          </p:nvPr>
        </p:nvSpPr>
        <p:spPr/>
        <p:txBody>
          <a:bodyPr/>
          <a:lstStyle>
            <a:lvl1pPr>
              <a:defRPr/>
            </a:lvl1pPr>
            <a:extLst/>
          </a:lstStyle>
          <a:p>
            <a:pPr>
              <a:defRPr/>
            </a:pPr>
            <a:fld id="{5B2D60B1-0B6B-41D0-A2E4-22B9A615FCC9}" type="datetimeFigureOut">
              <a:rPr lang="ja-JP" altLang="en-US"/>
              <a:pPr>
                <a:defRPr/>
              </a:pPr>
              <a:t>2009/1/17</a:t>
            </a:fld>
            <a:endParaRPr lang="ja-JP" altLang="en-US"/>
          </a:p>
        </p:txBody>
      </p:sp>
      <p:sp>
        <p:nvSpPr>
          <p:cNvPr id="6" name="フッター プレースホルダ 5"/>
          <p:cNvSpPr>
            <a:spLocks noGrp="1"/>
          </p:cNvSpPr>
          <p:nvPr>
            <p:ph type="ftr" sz="quarter" idx="11"/>
          </p:nvPr>
        </p:nvSpPr>
        <p:spPr/>
        <p:txBody>
          <a:bodyPr/>
          <a:lstStyle>
            <a:lvl1pPr>
              <a:defRPr/>
            </a:lvl1pPr>
            <a:extLst/>
          </a:lstStyle>
          <a:p>
            <a:pPr>
              <a:defRPr/>
            </a:pPr>
            <a:endParaRPr lang="ja-JP" altLang="en-US"/>
          </a:p>
        </p:txBody>
      </p:sp>
      <p:sp>
        <p:nvSpPr>
          <p:cNvPr id="7" name="スライド番号プレースホルダ 6"/>
          <p:cNvSpPr>
            <a:spLocks noGrp="1"/>
          </p:cNvSpPr>
          <p:nvPr>
            <p:ph type="sldNum" sz="quarter" idx="12"/>
          </p:nvPr>
        </p:nvSpPr>
        <p:spPr/>
        <p:txBody>
          <a:bodyPr/>
          <a:lstStyle>
            <a:lvl1pPr>
              <a:defRPr/>
            </a:lvl1pPr>
            <a:extLst/>
          </a:lstStyle>
          <a:p>
            <a:pPr>
              <a:defRPr/>
            </a:pPr>
            <a:fld id="{A0EA901D-561A-431E-BCC4-333822DA3D17}" type="slidenum">
              <a:rPr lang="ja-JP" altLang="en-US"/>
              <a:pPr>
                <a:defRPr/>
              </a:pPr>
              <a:t>&lt;#&gt;</a:t>
            </a:fld>
            <a:endParaRPr lang="ja-JP"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bg>
      <p:bgRef idx="1002">
        <a:schemeClr val="bg1"/>
      </p:bgRef>
    </p:bg>
    <p:spTree>
      <p:nvGrpSpPr>
        <p:cNvPr id="1" name=""/>
        <p:cNvGrpSpPr/>
        <p:nvPr/>
      </p:nvGrpSpPr>
      <p:grpSpPr>
        <a:xfrm>
          <a:off x="0" y="0"/>
          <a:ext cx="0" cy="0"/>
          <a:chOff x="0" y="0"/>
          <a:chExt cx="0" cy="0"/>
        </a:xfrm>
      </p:grpSpPr>
      <p:sp>
        <p:nvSpPr>
          <p:cNvPr id="5" name="フリーフォーム 4"/>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kumimoji="0" lang="en-US"/>
          </a:p>
        </p:txBody>
      </p:sp>
      <p:sp>
        <p:nvSpPr>
          <p:cNvPr id="6" name="フリーフォーム 5"/>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kumimoji="0" lang="en-US"/>
          </a:p>
        </p:txBody>
      </p:sp>
      <p:sp>
        <p:nvSpPr>
          <p:cNvPr id="7" name="直角三角形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a:p>
        </p:txBody>
      </p:sp>
      <p:cxnSp>
        <p:nvCxnSpPr>
          <p:cNvPr id="8" name="直線コネクタ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山形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kumimoji="0" lang="en-US"/>
          </a:p>
        </p:txBody>
      </p:sp>
      <p:sp>
        <p:nvSpPr>
          <p:cNvPr id="10" name="山形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defRPr/>
            </a:pPr>
            <a:endParaRPr kumimoji="0" lang="en-US"/>
          </a:p>
        </p:txBody>
      </p:sp>
      <p:sp>
        <p:nvSpPr>
          <p:cNvPr id="4" name="テキスト プレースホルダ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ja-JP" altLang="en-US" smtClean="0"/>
              <a:t>マスタ テキストの書式設定</a:t>
            </a:r>
          </a:p>
        </p:txBody>
      </p:sp>
      <p:sp>
        <p:nvSpPr>
          <p:cNvPr id="3" name="図プレースホルダ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ja-JP" altLang="en-US" noProof="0" smtClean="0"/>
              <a:t>アイコンをクリックして図を追加</a:t>
            </a:r>
            <a:endParaRPr lang="en-US" noProof="0" dirty="0"/>
          </a:p>
        </p:txBody>
      </p:sp>
      <p:sp>
        <p:nvSpPr>
          <p:cNvPr id="2" name="タイトル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ja-JP" altLang="en-US" smtClean="0"/>
              <a:t>マスタ タイトルの書式設定</a:t>
            </a:r>
            <a:endParaRPr lang="en-US"/>
          </a:p>
        </p:txBody>
      </p:sp>
      <p:sp>
        <p:nvSpPr>
          <p:cNvPr id="11" name="日付プレースホルダ 4"/>
          <p:cNvSpPr>
            <a:spLocks noGrp="1"/>
          </p:cNvSpPr>
          <p:nvPr>
            <p:ph type="dt" sz="half" idx="10"/>
          </p:nvPr>
        </p:nvSpPr>
        <p:spPr/>
        <p:txBody>
          <a:bodyPr/>
          <a:lstStyle>
            <a:lvl1pPr>
              <a:defRPr>
                <a:solidFill>
                  <a:schemeClr val="tx1"/>
                </a:solidFill>
              </a:defRPr>
            </a:lvl1pPr>
            <a:extLst/>
          </a:lstStyle>
          <a:p>
            <a:pPr>
              <a:defRPr/>
            </a:pPr>
            <a:fld id="{5149888C-AA25-4870-ADD7-7B35386EC2F4}" type="datetimeFigureOut">
              <a:rPr lang="ja-JP" altLang="en-US"/>
              <a:pPr>
                <a:defRPr/>
              </a:pPr>
              <a:t>2009/1/17</a:t>
            </a:fld>
            <a:endParaRPr lang="ja-JP" altLang="en-US"/>
          </a:p>
        </p:txBody>
      </p:sp>
      <p:sp>
        <p:nvSpPr>
          <p:cNvPr id="12" name="フッター プレースホルダ 5"/>
          <p:cNvSpPr>
            <a:spLocks noGrp="1"/>
          </p:cNvSpPr>
          <p:nvPr>
            <p:ph type="ftr" sz="quarter" idx="11"/>
          </p:nvPr>
        </p:nvSpPr>
        <p:spPr/>
        <p:txBody>
          <a:bodyPr/>
          <a:lstStyle>
            <a:lvl1pPr>
              <a:defRPr>
                <a:solidFill>
                  <a:schemeClr val="tx1"/>
                </a:solidFill>
              </a:defRPr>
            </a:lvl1pPr>
            <a:extLst/>
          </a:lstStyle>
          <a:p>
            <a:pPr>
              <a:defRPr/>
            </a:pPr>
            <a:endParaRPr lang="ja-JP" altLang="en-US"/>
          </a:p>
        </p:txBody>
      </p:sp>
      <p:sp>
        <p:nvSpPr>
          <p:cNvPr id="13" name="スライド番号プレースホルダ 6"/>
          <p:cNvSpPr>
            <a:spLocks noGrp="1"/>
          </p:cNvSpPr>
          <p:nvPr>
            <p:ph type="sldNum" sz="quarter" idx="12"/>
          </p:nvPr>
        </p:nvSpPr>
        <p:spPr/>
        <p:txBody>
          <a:bodyPr/>
          <a:lstStyle>
            <a:lvl1pPr>
              <a:defRPr>
                <a:solidFill>
                  <a:schemeClr val="tx1"/>
                </a:solidFill>
              </a:defRPr>
            </a:lvl1pPr>
            <a:extLst/>
          </a:lstStyle>
          <a:p>
            <a:pPr>
              <a:defRPr/>
            </a:pPr>
            <a:fld id="{EDF5A18E-7454-46EA-8EE6-39C31ACD3173}" type="slidenum">
              <a:rPr lang="ja-JP" altLang="en-US"/>
              <a:pPr>
                <a:defRPr/>
              </a:pPr>
              <a:t>&lt;#&gt;</a:t>
            </a:fld>
            <a:endParaRPr lang="ja-JP" alt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フリーフォーム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a:defRPr/>
            </a:pPr>
            <a:endParaRPr kumimoji="0" lang="en-US"/>
          </a:p>
        </p:txBody>
      </p:sp>
      <p:sp>
        <p:nvSpPr>
          <p:cNvPr id="12" name="フリーフォーム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a:defRPr/>
            </a:pPr>
            <a:endParaRPr kumimoji="0" lang="en-US"/>
          </a:p>
        </p:txBody>
      </p:sp>
      <p:sp>
        <p:nvSpPr>
          <p:cNvPr id="14" name="直角三角形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a:defRPr/>
            </a:pPr>
            <a:endParaRPr kumimoji="0" lang="en-US"/>
          </a:p>
        </p:txBody>
      </p:sp>
      <p:cxnSp>
        <p:nvCxnSpPr>
          <p:cNvPr id="15" name="直線コネクタ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タイトル プレースホルダ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ja-JP" altLang="en-US" smtClean="0"/>
              <a:t>マスタ タイトルの書式設定</a:t>
            </a:r>
            <a:endParaRPr lang="en-US"/>
          </a:p>
        </p:txBody>
      </p:sp>
      <p:sp>
        <p:nvSpPr>
          <p:cNvPr id="1033" name="テキスト プレースホルダ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smtClean="0"/>
          </a:p>
        </p:txBody>
      </p:sp>
      <p:sp>
        <p:nvSpPr>
          <p:cNvPr id="10" name="日付プレースホルダ 9"/>
          <p:cNvSpPr>
            <a:spLocks noGrp="1"/>
          </p:cNvSpPr>
          <p:nvPr>
            <p:ph type="dt" sz="half" idx="2"/>
          </p:nvPr>
        </p:nvSpPr>
        <p:spPr>
          <a:xfrm>
            <a:off x="6727825" y="6408738"/>
            <a:ext cx="1919288" cy="365125"/>
          </a:xfrm>
          <a:prstGeom prst="rect">
            <a:avLst/>
          </a:prstGeom>
        </p:spPr>
        <p:txBody>
          <a:bodyPr vert="horz" anchor="b"/>
          <a:lstStyle>
            <a:lvl1pPr algn="l" eaLnBrk="1" latinLnBrk="0" hangingPunct="1">
              <a:defRPr kumimoji="0" sz="1000">
                <a:solidFill>
                  <a:schemeClr val="tx1"/>
                </a:solidFill>
              </a:defRPr>
            </a:lvl1pPr>
            <a:extLst/>
          </a:lstStyle>
          <a:p>
            <a:pPr>
              <a:defRPr/>
            </a:pPr>
            <a:fld id="{F3C7D3D0-5719-412A-ACE0-B13A8F2E09B7}" type="datetimeFigureOut">
              <a:rPr lang="ja-JP" altLang="en-US"/>
              <a:pPr>
                <a:defRPr/>
              </a:pPr>
              <a:t>2009/1/17</a:t>
            </a:fld>
            <a:endParaRPr lang="ja-JP" altLang="en-US"/>
          </a:p>
        </p:txBody>
      </p:sp>
      <p:sp>
        <p:nvSpPr>
          <p:cNvPr id="22" name="フッター プレースホルダ 21"/>
          <p:cNvSpPr>
            <a:spLocks noGrp="1"/>
          </p:cNvSpPr>
          <p:nvPr>
            <p:ph type="ftr" sz="quarter" idx="3"/>
          </p:nvPr>
        </p:nvSpPr>
        <p:spPr>
          <a:xfrm>
            <a:off x="4379913" y="6408738"/>
            <a:ext cx="2351087"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ja-JP" altLang="en-US"/>
          </a:p>
        </p:txBody>
      </p:sp>
      <p:sp>
        <p:nvSpPr>
          <p:cNvPr id="18" name="スライド番号プレースホルダ 17"/>
          <p:cNvSpPr>
            <a:spLocks noGrp="1"/>
          </p:cNvSpPr>
          <p:nvPr>
            <p:ph type="sldNum" sz="quarter" idx="4"/>
          </p:nvPr>
        </p:nvSpPr>
        <p:spPr>
          <a:xfrm>
            <a:off x="8647113" y="6408738"/>
            <a:ext cx="366712"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8B44A279-8702-4224-A220-F364D4A44E3B}" type="slidenum">
              <a:rPr lang="ja-JP" altLang="en-US"/>
              <a:pPr>
                <a:defRPr/>
              </a:pPr>
              <a:t>&lt;#&gt;</a:t>
            </a:fld>
            <a:endParaRPr lang="ja-JP" altLang="en-US"/>
          </a:p>
        </p:txBody>
      </p:sp>
    </p:spTree>
  </p:cSld>
  <p:clrMap bg1="lt1" tx1="dk1" bg2="lt2" tx2="dk2" accent1="accent1" accent2="accent2" accent3="accent3" accent4="accent4" accent5="accent5" accent6="accent6" hlink="hlink" folHlink="folHlink"/>
  <p:sldLayoutIdLst>
    <p:sldLayoutId id="2147484195" r:id="rId1"/>
    <p:sldLayoutId id="2147484191" r:id="rId2"/>
    <p:sldLayoutId id="2147484196" r:id="rId3"/>
    <p:sldLayoutId id="2147484197" r:id="rId4"/>
    <p:sldLayoutId id="2147484198" r:id="rId5"/>
    <p:sldLayoutId id="2147484199" r:id="rId6"/>
    <p:sldLayoutId id="2147484192" r:id="rId7"/>
    <p:sldLayoutId id="2147484200" r:id="rId8"/>
    <p:sldLayoutId id="2147484201" r:id="rId9"/>
    <p:sldLayoutId id="2147484193" r:id="rId10"/>
    <p:sldLayoutId id="2147484194" r:id="rId11"/>
  </p:sldLayoutIdLst>
  <p:txStyles>
    <p:titleStyle>
      <a:lvl1pPr algn="l" rtl="0" eaLnBrk="0" fontAlgn="base" hangingPunct="0">
        <a:spcBef>
          <a:spcPct val="0"/>
        </a:spcBef>
        <a:spcAft>
          <a:spcPct val="0"/>
        </a:spcAft>
        <a:defRPr kumimoji="1"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kumimoji="1" sz="4100" b="1">
          <a:solidFill>
            <a:schemeClr val="tx2"/>
          </a:solidFill>
          <a:latin typeface="Lucida Sans Unicode" pitchFamily="34" charset="0"/>
          <a:ea typeface="ＭＳ Ｐゴシック" charset="-128"/>
        </a:defRPr>
      </a:lvl2pPr>
      <a:lvl3pPr algn="l" rtl="0" eaLnBrk="0" fontAlgn="base" hangingPunct="0">
        <a:spcBef>
          <a:spcPct val="0"/>
        </a:spcBef>
        <a:spcAft>
          <a:spcPct val="0"/>
        </a:spcAft>
        <a:defRPr kumimoji="1" sz="4100" b="1">
          <a:solidFill>
            <a:schemeClr val="tx2"/>
          </a:solidFill>
          <a:latin typeface="Lucida Sans Unicode" pitchFamily="34" charset="0"/>
          <a:ea typeface="ＭＳ Ｐゴシック" charset="-128"/>
        </a:defRPr>
      </a:lvl3pPr>
      <a:lvl4pPr algn="l" rtl="0" eaLnBrk="0" fontAlgn="base" hangingPunct="0">
        <a:spcBef>
          <a:spcPct val="0"/>
        </a:spcBef>
        <a:spcAft>
          <a:spcPct val="0"/>
        </a:spcAft>
        <a:defRPr kumimoji="1" sz="4100" b="1">
          <a:solidFill>
            <a:schemeClr val="tx2"/>
          </a:solidFill>
          <a:latin typeface="Lucida Sans Unicode" pitchFamily="34" charset="0"/>
          <a:ea typeface="ＭＳ Ｐゴシック" charset="-128"/>
        </a:defRPr>
      </a:lvl4pPr>
      <a:lvl5pPr algn="l" rtl="0" eaLnBrk="0" fontAlgn="base" hangingPunct="0">
        <a:spcBef>
          <a:spcPct val="0"/>
        </a:spcBef>
        <a:spcAft>
          <a:spcPct val="0"/>
        </a:spcAft>
        <a:defRPr kumimoji="1" sz="4100" b="1">
          <a:solidFill>
            <a:schemeClr val="tx2"/>
          </a:solidFill>
          <a:latin typeface="Lucida Sans Unicode" pitchFamily="34" charset="0"/>
          <a:ea typeface="ＭＳ Ｐゴシック" charset="-128"/>
        </a:defRPr>
      </a:lvl5pPr>
      <a:lvl6pPr marL="457200" algn="l" rtl="0" fontAlgn="base">
        <a:spcBef>
          <a:spcPct val="0"/>
        </a:spcBef>
        <a:spcAft>
          <a:spcPct val="0"/>
        </a:spcAft>
        <a:defRPr kumimoji="1" sz="4100" b="1">
          <a:solidFill>
            <a:schemeClr val="tx2"/>
          </a:solidFill>
          <a:latin typeface="Lucida Sans Unicode" pitchFamily="34" charset="0"/>
          <a:ea typeface="ＭＳ Ｐゴシック" charset="-128"/>
        </a:defRPr>
      </a:lvl6pPr>
      <a:lvl7pPr marL="914400" algn="l" rtl="0" fontAlgn="base">
        <a:spcBef>
          <a:spcPct val="0"/>
        </a:spcBef>
        <a:spcAft>
          <a:spcPct val="0"/>
        </a:spcAft>
        <a:defRPr kumimoji="1" sz="4100" b="1">
          <a:solidFill>
            <a:schemeClr val="tx2"/>
          </a:solidFill>
          <a:latin typeface="Lucida Sans Unicode" pitchFamily="34" charset="0"/>
          <a:ea typeface="ＭＳ Ｐゴシック" charset="-128"/>
        </a:defRPr>
      </a:lvl7pPr>
      <a:lvl8pPr marL="1371600" algn="l" rtl="0" fontAlgn="base">
        <a:spcBef>
          <a:spcPct val="0"/>
        </a:spcBef>
        <a:spcAft>
          <a:spcPct val="0"/>
        </a:spcAft>
        <a:defRPr kumimoji="1" sz="4100" b="1">
          <a:solidFill>
            <a:schemeClr val="tx2"/>
          </a:solidFill>
          <a:latin typeface="Lucida Sans Unicode" pitchFamily="34" charset="0"/>
          <a:ea typeface="ＭＳ Ｐゴシック" charset="-128"/>
        </a:defRPr>
      </a:lvl8pPr>
      <a:lvl9pPr marL="1828800" algn="l" rtl="0" fontAlgn="base">
        <a:spcBef>
          <a:spcPct val="0"/>
        </a:spcBef>
        <a:spcAft>
          <a:spcPct val="0"/>
        </a:spcAft>
        <a:defRPr kumimoji="1" sz="4100" b="1">
          <a:solidFill>
            <a:schemeClr val="tx2"/>
          </a:solidFill>
          <a:latin typeface="Lucida Sans Unicode" pitchFamily="34" charset="0"/>
          <a:ea typeface="ＭＳ Ｐゴシック" charset="-128"/>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kumimoji="1"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kumimoji="1"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kumimoji="1"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kumimoji="1"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umimoji="1"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1"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1"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1" sz="1600" kern="1200" baseline="0">
          <a:solidFill>
            <a:schemeClr val="tx1"/>
          </a:solidFill>
          <a:latin typeface="+mn-lt"/>
          <a:ea typeface="+mn-ea"/>
          <a:cs typeface="+mn-cs"/>
        </a:defRPr>
      </a:lvl9pPr>
      <a:extLst/>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3" Type="http://schemas.openxmlformats.org/officeDocument/2006/relationships/hyperlink" Target="https://www.tulips.tsukuba.ac.jp/portal/" TargetMode="Externa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タイトル 1"/>
          <p:cNvSpPr>
            <a:spLocks noGrp="1"/>
          </p:cNvSpPr>
          <p:nvPr>
            <p:ph type="ctrTitle"/>
          </p:nvPr>
        </p:nvSpPr>
        <p:spPr>
          <a:xfrm>
            <a:off x="357188" y="571500"/>
            <a:ext cx="8572500" cy="2357434"/>
          </a:xfrm>
        </p:spPr>
        <p:txBody>
          <a:bodyPr/>
          <a:lstStyle/>
          <a:p>
            <a:pPr algn="ctr" eaLnBrk="1" fontAlgn="auto" hangingPunct="1">
              <a:spcAft>
                <a:spcPts val="0"/>
              </a:spcAft>
              <a:defRPr/>
            </a:pPr>
            <a:r>
              <a:rPr lang="ja-JP" altLang="en-US" sz="4000" dirty="0" smtClean="0"/>
              <a:t>地域の情報集約点化をめざして</a:t>
            </a:r>
            <a:r>
              <a:rPr lang="en-US" altLang="ja-JP" sz="4000" dirty="0" smtClean="0"/>
              <a:t/>
            </a:r>
            <a:br>
              <a:rPr lang="en-US" altLang="ja-JP" sz="4000" dirty="0" smtClean="0"/>
            </a:br>
            <a:r>
              <a:rPr lang="en-US" altLang="ja-JP" sz="4000" dirty="0" smtClean="0"/>
              <a:t>-</a:t>
            </a:r>
            <a:r>
              <a:rPr lang="ja-JP" altLang="en-US" sz="4000" dirty="0" smtClean="0"/>
              <a:t>これまでとこれから</a:t>
            </a:r>
            <a:r>
              <a:rPr lang="en-US" altLang="ja-JP" sz="4000" dirty="0" smtClean="0"/>
              <a:t>-</a:t>
            </a:r>
            <a:endParaRPr lang="ja-JP" altLang="en-US" sz="4000" dirty="0" smtClean="0"/>
          </a:p>
        </p:txBody>
      </p:sp>
      <p:sp>
        <p:nvSpPr>
          <p:cNvPr id="9219" name="サブタイトル 2"/>
          <p:cNvSpPr>
            <a:spLocks noGrp="1"/>
          </p:cNvSpPr>
          <p:nvPr>
            <p:ph type="subTitle" idx="1"/>
          </p:nvPr>
        </p:nvSpPr>
        <p:spPr>
          <a:xfrm>
            <a:off x="685800" y="3611563"/>
            <a:ext cx="7772400" cy="1674812"/>
          </a:xfrm>
        </p:spPr>
        <p:txBody>
          <a:bodyPr/>
          <a:lstStyle/>
          <a:p>
            <a:pPr marR="0" eaLnBrk="1" hangingPunct="1">
              <a:lnSpc>
                <a:spcPct val="80000"/>
              </a:lnSpc>
              <a:buFont typeface="Arial" charset="0"/>
              <a:buNone/>
            </a:pPr>
            <a:r>
              <a:rPr lang="ja-JP" altLang="en-US" sz="2500" smtClean="0"/>
              <a:t>成田市立図書館</a:t>
            </a:r>
            <a:endParaRPr lang="en-US" altLang="ja-JP" sz="2500" smtClean="0"/>
          </a:p>
          <a:p>
            <a:pPr marR="0" eaLnBrk="1" hangingPunct="1">
              <a:lnSpc>
                <a:spcPct val="80000"/>
              </a:lnSpc>
              <a:buFont typeface="Arial" charset="0"/>
              <a:buNone/>
            </a:pPr>
            <a:r>
              <a:rPr lang="ja-JP" altLang="en-US" sz="2500" smtClean="0"/>
              <a:t>米田　渉</a:t>
            </a:r>
            <a:endParaRPr lang="en-US" altLang="ja-JP" sz="2500" smtClean="0"/>
          </a:p>
          <a:p>
            <a:pPr marR="0" eaLnBrk="1" hangingPunct="1">
              <a:lnSpc>
                <a:spcPct val="80000"/>
              </a:lnSpc>
              <a:buFont typeface="Arial" charset="0"/>
              <a:buNone/>
            </a:pPr>
            <a:r>
              <a:rPr lang="en-US" altLang="ja-JP" sz="2500" smtClean="0"/>
              <a:t>adm@library.narita.chiba.jp</a:t>
            </a:r>
          </a:p>
          <a:p>
            <a:pPr marR="0" eaLnBrk="1" hangingPunct="1">
              <a:lnSpc>
                <a:spcPct val="80000"/>
              </a:lnSpc>
              <a:buFont typeface="Arial" charset="0"/>
              <a:buNone/>
            </a:pPr>
            <a:r>
              <a:rPr lang="en-US" altLang="ja-JP" sz="2500" smtClean="0"/>
              <a:t>http://www.library.narita.chiba.jp</a:t>
            </a:r>
            <a:endParaRPr lang="ja-JP" altLang="en-US" sz="2500" smtClean="0"/>
          </a:p>
        </p:txBody>
      </p:sp>
    </p:spTree>
  </p:cSld>
  <p:clrMapOvr>
    <a:masterClrMapping/>
  </p:clrMapOvr>
  <p:transition advTm="4750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3"/>
          <p:cNvPicPr>
            <a:picLocks noGrp="1" noChangeAspect="1" noChangeArrowheads="1"/>
          </p:cNvPicPr>
          <p:nvPr>
            <p:ph idx="1"/>
          </p:nvPr>
        </p:nvPicPr>
        <p:blipFill>
          <a:blip r:embed="rId4"/>
          <a:srcRect/>
          <a:stretch>
            <a:fillRect/>
          </a:stretch>
        </p:blipFill>
        <p:spPr>
          <a:xfrm>
            <a:off x="2071688" y="-3175"/>
            <a:ext cx="4572000" cy="6853238"/>
          </a:xfrm>
        </p:spPr>
      </p:pic>
    </p:spTree>
    <p:custDataLst>
      <p:tags r:id="rId1"/>
    </p:custDataLst>
  </p:cSld>
  <p:clrMapOvr>
    <a:masterClrMapping/>
  </p:clrMapOvr>
  <p:transition advTm="112719"/>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コンテンツ プレースホルダ 3"/>
          <p:cNvSpPr>
            <a:spLocks noGrp="1"/>
          </p:cNvSpPr>
          <p:nvPr>
            <p:ph idx="1"/>
          </p:nvPr>
        </p:nvSpPr>
        <p:spPr>
          <a:xfrm>
            <a:off x="571500" y="5214938"/>
            <a:ext cx="8229600" cy="714375"/>
          </a:xfrm>
        </p:spPr>
        <p:txBody>
          <a:bodyPr/>
          <a:lstStyle/>
          <a:p>
            <a:pPr eaLnBrk="1" hangingPunct="1"/>
            <a:r>
              <a:rPr lang="en-US" altLang="ja-JP" smtClean="0"/>
              <a:t>2007</a:t>
            </a:r>
            <a:r>
              <a:rPr lang="ja-JP" altLang="en-US" smtClean="0"/>
              <a:t>年にアサヒコムの記事で紹介された</a:t>
            </a:r>
          </a:p>
        </p:txBody>
      </p:sp>
    </p:spTree>
    <p:custDataLst>
      <p:tags r:id="rId1"/>
    </p:custDataLst>
  </p:cSld>
  <p:clrMapOvr>
    <a:masterClrMapping/>
  </p:clrMapOvr>
  <p:transition advTm="112719"/>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467600" cy="868362"/>
          </a:xfrm>
        </p:spPr>
        <p:txBody>
          <a:bodyPr/>
          <a:lstStyle/>
          <a:p>
            <a:pPr eaLnBrk="1" fontAlgn="auto" hangingPunct="1">
              <a:spcAft>
                <a:spcPts val="0"/>
              </a:spcAft>
              <a:defRPr/>
            </a:pPr>
            <a:r>
              <a:rPr lang="ja-JP" altLang="en-US" sz="4000" dirty="0" smtClean="0"/>
              <a:t>確度の高い情報源だけか？</a:t>
            </a:r>
            <a:endParaRPr lang="ja-JP" altLang="en-US" sz="4000" dirty="0"/>
          </a:p>
        </p:txBody>
      </p:sp>
      <p:sp>
        <p:nvSpPr>
          <p:cNvPr id="4" name="コンテンツ プレースホルダ 2"/>
          <p:cNvSpPr txBox="1">
            <a:spLocks/>
          </p:cNvSpPr>
          <p:nvPr/>
        </p:nvSpPr>
        <p:spPr>
          <a:xfrm>
            <a:off x="571500" y="1143000"/>
            <a:ext cx="8215313" cy="1071563"/>
          </a:xfrm>
          <a:prstGeom prst="rect">
            <a:avLst/>
          </a:prstGeom>
        </p:spPr>
        <p:txBody>
          <a:bodyPr>
            <a:normAutofit/>
          </a:bodyPr>
          <a:lstStyle/>
          <a:p>
            <a:pPr marL="274320" indent="-274320" fontAlgn="auto">
              <a:spcBef>
                <a:spcPts val="600"/>
              </a:spcBef>
              <a:spcAft>
                <a:spcPts val="0"/>
              </a:spcAft>
              <a:buClr>
                <a:schemeClr val="accent1"/>
              </a:buClr>
              <a:buSzPct val="70000"/>
              <a:buFont typeface="Wingdings 3" pitchFamily="18" charset="2"/>
              <a:buChar char="}"/>
              <a:defRPr/>
            </a:pPr>
            <a:r>
              <a:rPr lang="ja-JP" altLang="en-US" sz="2700" dirty="0">
                <a:latin typeface="+mn-lt"/>
                <a:ea typeface="+mn-ea"/>
              </a:rPr>
              <a:t>確度の高いデータと言ったら，大学，省庁，公的機関だけになってしまう。</a:t>
            </a:r>
          </a:p>
          <a:p>
            <a:pPr marL="274320" indent="-274320" fontAlgn="auto">
              <a:spcBef>
                <a:spcPts val="600"/>
              </a:spcBef>
              <a:spcAft>
                <a:spcPts val="0"/>
              </a:spcAft>
              <a:buClr>
                <a:schemeClr val="accent1"/>
              </a:buClr>
              <a:buSzPct val="70000"/>
              <a:defRPr/>
            </a:pPr>
            <a:endParaRPr lang="ja-JP" altLang="en-US" sz="2700" dirty="0">
              <a:latin typeface="+mn-lt"/>
              <a:ea typeface="+mn-ea"/>
            </a:endParaRPr>
          </a:p>
        </p:txBody>
      </p:sp>
      <p:sp>
        <p:nvSpPr>
          <p:cNvPr id="5" name="コンテンツ プレースホルダ 2"/>
          <p:cNvSpPr txBox="1">
            <a:spLocks/>
          </p:cNvSpPr>
          <p:nvPr/>
        </p:nvSpPr>
        <p:spPr>
          <a:xfrm>
            <a:off x="571500" y="2214563"/>
            <a:ext cx="8286750" cy="1428750"/>
          </a:xfrm>
          <a:prstGeom prst="rect">
            <a:avLst/>
          </a:prstGeom>
        </p:spPr>
        <p:txBody>
          <a:bodyPr/>
          <a:lstStyle/>
          <a:p>
            <a:pPr marL="274320" indent="-274320" fontAlgn="auto">
              <a:spcBef>
                <a:spcPts val="600"/>
              </a:spcBef>
              <a:spcAft>
                <a:spcPts val="0"/>
              </a:spcAft>
              <a:buClr>
                <a:schemeClr val="accent1"/>
              </a:buClr>
              <a:buSzPct val="70000"/>
              <a:buFont typeface="Wingdings 3" pitchFamily="18" charset="2"/>
              <a:buChar char="}"/>
              <a:defRPr/>
            </a:pPr>
            <a:r>
              <a:rPr lang="ja-JP" altLang="en-US" sz="2700" dirty="0">
                <a:latin typeface="+mn-ea"/>
                <a:ea typeface="+mn-ea"/>
              </a:rPr>
              <a:t>図書館資料はそれだけか？</a:t>
            </a:r>
            <a:endParaRPr lang="en-US" altLang="ja-JP" sz="2700" dirty="0">
              <a:latin typeface="+mn-ea"/>
              <a:ea typeface="+mn-ea"/>
            </a:endParaRPr>
          </a:p>
          <a:p>
            <a:pPr marL="274320" indent="-274320" fontAlgn="auto">
              <a:spcBef>
                <a:spcPts val="600"/>
              </a:spcBef>
              <a:spcAft>
                <a:spcPts val="0"/>
              </a:spcAft>
              <a:buClr>
                <a:schemeClr val="accent1"/>
              </a:buClr>
              <a:buSzPct val="70000"/>
              <a:defRPr/>
            </a:pPr>
            <a:r>
              <a:rPr lang="ja-JP" altLang="en-US" sz="2700" dirty="0">
                <a:latin typeface="+mn-ea"/>
                <a:ea typeface="+mn-ea"/>
              </a:rPr>
              <a:t>　　　　　　　　　　　　　</a:t>
            </a:r>
            <a:r>
              <a:rPr lang="en-US" altLang="ja-JP" sz="2700" dirty="0">
                <a:latin typeface="+mn-ea"/>
                <a:ea typeface="+mn-ea"/>
              </a:rPr>
              <a:t>NO</a:t>
            </a:r>
          </a:p>
          <a:p>
            <a:pPr marL="274320" indent="-274320" fontAlgn="auto">
              <a:spcBef>
                <a:spcPts val="600"/>
              </a:spcBef>
              <a:spcAft>
                <a:spcPts val="0"/>
              </a:spcAft>
              <a:buClr>
                <a:schemeClr val="accent1"/>
              </a:buClr>
              <a:buSzPct val="70000"/>
              <a:buFont typeface="Wingdings 3" pitchFamily="18" charset="2"/>
              <a:buChar char="}"/>
              <a:defRPr/>
            </a:pPr>
            <a:r>
              <a:rPr lang="ja-JP" altLang="en-US" sz="2700" dirty="0">
                <a:latin typeface="+mn-ea"/>
                <a:ea typeface="+mn-ea"/>
              </a:rPr>
              <a:t>生活に役立つ図書館でもある。</a:t>
            </a:r>
          </a:p>
        </p:txBody>
      </p:sp>
      <p:sp>
        <p:nvSpPr>
          <p:cNvPr id="8" name="コンテンツ プレースホルダ 2"/>
          <p:cNvSpPr txBox="1">
            <a:spLocks/>
          </p:cNvSpPr>
          <p:nvPr/>
        </p:nvSpPr>
        <p:spPr>
          <a:xfrm>
            <a:off x="428625" y="3857625"/>
            <a:ext cx="8358188" cy="2143125"/>
          </a:xfrm>
          <a:prstGeom prst="rect">
            <a:avLst/>
          </a:prstGeom>
        </p:spPr>
        <p:txBody>
          <a:bodyPr>
            <a:normAutofit/>
          </a:bodyPr>
          <a:lstStyle/>
          <a:p>
            <a:pPr marL="274320" indent="-274320" fontAlgn="auto">
              <a:spcBef>
                <a:spcPts val="600"/>
              </a:spcBef>
              <a:spcAft>
                <a:spcPts val="0"/>
              </a:spcAft>
              <a:buClr>
                <a:schemeClr val="accent1"/>
              </a:buClr>
              <a:buSzPct val="70000"/>
              <a:defRPr/>
            </a:pPr>
            <a:r>
              <a:rPr lang="ja-JP" altLang="en-US" sz="2400" dirty="0">
                <a:latin typeface="+mn-lt"/>
                <a:ea typeface="+mn-ea"/>
              </a:rPr>
              <a:t>　</a:t>
            </a:r>
            <a:r>
              <a:rPr lang="ja-JP" altLang="en-US" sz="2700" dirty="0">
                <a:latin typeface="+mn-ea"/>
                <a:ea typeface="+mn-ea"/>
              </a:rPr>
              <a:t>ただし，ナビゲーションという意味では，図書館側で情報の確度の軽重で分けてあげたい。</a:t>
            </a:r>
            <a:endParaRPr lang="en-US" altLang="ja-JP" sz="2700" dirty="0">
              <a:latin typeface="+mn-ea"/>
              <a:ea typeface="+mn-ea"/>
            </a:endParaRPr>
          </a:p>
          <a:p>
            <a:pPr marL="274320" indent="-274320" fontAlgn="auto">
              <a:spcBef>
                <a:spcPts val="600"/>
              </a:spcBef>
              <a:spcAft>
                <a:spcPts val="0"/>
              </a:spcAft>
              <a:buClr>
                <a:schemeClr val="accent1"/>
              </a:buClr>
              <a:buSzPct val="70000"/>
              <a:defRPr/>
            </a:pPr>
            <a:r>
              <a:rPr lang="ja-JP" altLang="en-US" sz="2700" dirty="0">
                <a:latin typeface="+mn-ea"/>
                <a:ea typeface="+mn-ea"/>
              </a:rPr>
              <a:t>　それは電子情報がレファレンスでなかなか使っていないという点からの反省。</a:t>
            </a:r>
          </a:p>
        </p:txBody>
      </p:sp>
    </p:spTree>
    <p:custDataLst>
      <p:tags r:id="rId1"/>
    </p:custDataLst>
  </p:cSld>
  <p:clrMapOvr>
    <a:masterClrMapping/>
  </p:clrMapOvr>
  <p:transition advTm="19237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checkerboard(across)">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 calcmode="lin" valueType="num">
                                      <p:cBhvr additive="base">
                                        <p:cTn id="12" dur="5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 calcmode="lin" valueType="num">
                                      <p:cBhvr additive="base">
                                        <p:cTn id="18"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8">
                                            <p:txEl>
                                              <p:pRg st="1" end="1"/>
                                            </p:txEl>
                                          </p:spTgt>
                                        </p:tgtEl>
                                        <p:attrNameLst>
                                          <p:attrName>style.visibility</p:attrName>
                                        </p:attrNameLst>
                                      </p:cBhvr>
                                      <p:to>
                                        <p:strVal val="visible"/>
                                      </p:to>
                                    </p:set>
                                    <p:anim calcmode="lin" valueType="num">
                                      <p:cBhvr additive="base">
                                        <p:cTn id="24"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コンテンツ プレースホルダ 2"/>
          <p:cNvSpPr>
            <a:spLocks noGrp="1"/>
          </p:cNvSpPr>
          <p:nvPr>
            <p:ph idx="1"/>
          </p:nvPr>
        </p:nvSpPr>
        <p:spPr>
          <a:xfrm>
            <a:off x="428625" y="1500188"/>
            <a:ext cx="8358188" cy="4873625"/>
          </a:xfrm>
        </p:spPr>
        <p:txBody>
          <a:bodyPr>
            <a:noAutofit/>
          </a:bodyPr>
          <a:lstStyle/>
          <a:p>
            <a:pPr marL="365760" indent="-256032" eaLnBrk="1" fontAlgn="auto" hangingPunct="1">
              <a:spcAft>
                <a:spcPts val="0"/>
              </a:spcAft>
              <a:buFont typeface="Wingdings 3"/>
              <a:buChar char=""/>
              <a:defRPr/>
            </a:pPr>
            <a:r>
              <a:rPr lang="ja-JP" altLang="en-US" dirty="0" smtClean="0">
                <a:latin typeface="+mn-ea"/>
              </a:rPr>
              <a:t>図書館資料のように利用回数を把握したい。</a:t>
            </a:r>
          </a:p>
          <a:p>
            <a:pPr marL="365760" indent="-256032" eaLnBrk="1" fontAlgn="auto" hangingPunct="1">
              <a:spcAft>
                <a:spcPts val="0"/>
              </a:spcAft>
              <a:buFont typeface="Wingdings" pitchFamily="2" charset="2"/>
              <a:buNone/>
              <a:defRPr/>
            </a:pPr>
            <a:r>
              <a:rPr lang="ja-JP" altLang="en-US" dirty="0" smtClean="0">
                <a:latin typeface="+mn-ea"/>
              </a:rPr>
              <a:t>　クリックした日，総カウントをとっている。日付の新しい順，カウントの多い順に重みづけしてソートしている。</a:t>
            </a:r>
          </a:p>
          <a:p>
            <a:pPr marL="365760" indent="-256032" eaLnBrk="1" fontAlgn="auto" hangingPunct="1">
              <a:spcAft>
                <a:spcPts val="0"/>
              </a:spcAft>
              <a:buFont typeface="Wingdings 3"/>
              <a:buChar char=""/>
              <a:defRPr/>
            </a:pPr>
            <a:r>
              <a:rPr lang="ja-JP" altLang="en-US" dirty="0" err="1" smtClean="0">
                <a:latin typeface="+mn-ea"/>
              </a:rPr>
              <a:t>べたの</a:t>
            </a:r>
            <a:r>
              <a:rPr lang="ja-JP" altLang="en-US" dirty="0" smtClean="0">
                <a:latin typeface="+mn-ea"/>
              </a:rPr>
              <a:t>リンク集は，管理が大変で利用回数もわからないが，見た目がわかりやすい。大阪府立図書館など</a:t>
            </a:r>
            <a:endParaRPr lang="en-US" altLang="ja-JP" dirty="0" smtClean="0">
              <a:latin typeface="+mn-ea"/>
            </a:endParaRPr>
          </a:p>
          <a:p>
            <a:pPr marL="365760" indent="-256032" eaLnBrk="1" fontAlgn="auto" hangingPunct="1">
              <a:spcAft>
                <a:spcPts val="0"/>
              </a:spcAft>
              <a:buFont typeface="Wingdings 3"/>
              <a:buNone/>
              <a:defRPr/>
            </a:pPr>
            <a:endParaRPr lang="en-US" altLang="ja-JP" dirty="0" smtClean="0">
              <a:latin typeface="+mn-ea"/>
            </a:endParaRPr>
          </a:p>
          <a:p>
            <a:pPr marL="365760" indent="-256032" eaLnBrk="1" fontAlgn="auto" hangingPunct="1">
              <a:spcAft>
                <a:spcPts val="0"/>
              </a:spcAft>
              <a:buFont typeface="Wingdings 3"/>
              <a:buChar char=""/>
              <a:defRPr/>
            </a:pPr>
            <a:r>
              <a:rPr lang="ja-JP" altLang="en-US" dirty="0" smtClean="0">
                <a:latin typeface="+mn-ea"/>
              </a:rPr>
              <a:t>その良さを取り込みたい。</a:t>
            </a:r>
            <a:endParaRPr lang="en-US" altLang="ja-JP" dirty="0" smtClean="0">
              <a:latin typeface="+mn-ea"/>
            </a:endParaRPr>
          </a:p>
          <a:p>
            <a:pPr marL="365760" indent="-256032" eaLnBrk="1" fontAlgn="auto" hangingPunct="1">
              <a:spcAft>
                <a:spcPts val="0"/>
              </a:spcAft>
              <a:buFont typeface="Wingdings 3"/>
              <a:buChar char=""/>
              <a:defRPr/>
            </a:pPr>
            <a:r>
              <a:rPr lang="ja-JP" altLang="en-US" dirty="0" smtClean="0">
                <a:latin typeface="+mn-ea"/>
              </a:rPr>
              <a:t>項目立てを行い，さらに重みづけを図書館側で行い，その中でさらに利用が多い順にソートし</a:t>
            </a:r>
            <a:r>
              <a:rPr lang="ja-JP" altLang="en-US" dirty="0" err="1" smtClean="0">
                <a:latin typeface="+mn-ea"/>
              </a:rPr>
              <a:t>，。</a:t>
            </a:r>
            <a:endParaRPr lang="ja-JP" altLang="en-US" dirty="0" smtClean="0">
              <a:latin typeface="+mn-ea"/>
            </a:endParaRPr>
          </a:p>
        </p:txBody>
      </p:sp>
      <p:sp>
        <p:nvSpPr>
          <p:cNvPr id="2" name="タイトル 1"/>
          <p:cNvSpPr>
            <a:spLocks noGrp="1"/>
          </p:cNvSpPr>
          <p:nvPr>
            <p:ph type="title"/>
          </p:nvPr>
        </p:nvSpPr>
        <p:spPr>
          <a:xfrm>
            <a:off x="457200" y="274638"/>
            <a:ext cx="7467600" cy="939800"/>
          </a:xfrm>
        </p:spPr>
        <p:txBody>
          <a:bodyPr/>
          <a:lstStyle/>
          <a:p>
            <a:pPr eaLnBrk="1" fontAlgn="auto" hangingPunct="1">
              <a:spcAft>
                <a:spcPts val="0"/>
              </a:spcAft>
              <a:defRPr/>
            </a:pPr>
            <a:r>
              <a:rPr lang="ja-JP" altLang="en-US" dirty="0" smtClean="0"/>
              <a:t>利用を把握する</a:t>
            </a:r>
            <a:endParaRPr lang="ja-JP" altLang="en-US" dirty="0"/>
          </a:p>
        </p:txBody>
      </p:sp>
      <p:sp>
        <p:nvSpPr>
          <p:cNvPr id="4" name="下矢印 3"/>
          <p:cNvSpPr/>
          <p:nvPr/>
        </p:nvSpPr>
        <p:spPr>
          <a:xfrm>
            <a:off x="4429125" y="3786188"/>
            <a:ext cx="857250" cy="5000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ustDataLst>
      <p:tags r:id="rId1"/>
    </p:custDataLst>
  </p:cSld>
  <p:clrMapOvr>
    <a:masterClrMapping/>
  </p:clrMapOvr>
  <p:transition advTm="7087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anim calcmode="lin" valueType="num">
                                      <p:cBhvr additive="base">
                                        <p:cTn id="7" dur="500" fill="hold"/>
                                        <p:tgtEl>
                                          <p:spTgt spid="4096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096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0963">
                                            <p:txEl>
                                              <p:pRg st="2" end="2"/>
                                            </p:txEl>
                                          </p:spTgt>
                                        </p:tgtEl>
                                        <p:attrNameLst>
                                          <p:attrName>style.visibility</p:attrName>
                                        </p:attrNameLst>
                                      </p:cBhvr>
                                      <p:to>
                                        <p:strVal val="visible"/>
                                      </p:to>
                                    </p:set>
                                    <p:anim calcmode="lin" valueType="num">
                                      <p:cBhvr additive="base">
                                        <p:cTn id="13" dur="500" fill="hold"/>
                                        <p:tgtEl>
                                          <p:spTgt spid="4096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096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 presetClass="entr" presetSubtype="1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heckerboard(across)">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40963">
                                            <p:txEl>
                                              <p:pRg st="4" end="4"/>
                                            </p:txEl>
                                          </p:spTgt>
                                        </p:tgtEl>
                                        <p:attrNameLst>
                                          <p:attrName>style.visibility</p:attrName>
                                        </p:attrNameLst>
                                      </p:cBhvr>
                                      <p:to>
                                        <p:strVal val="visible"/>
                                      </p:to>
                                    </p:set>
                                    <p:anim calcmode="lin" valueType="num">
                                      <p:cBhvr additive="base">
                                        <p:cTn id="24" dur="500" fill="hold"/>
                                        <p:tgtEl>
                                          <p:spTgt spid="40963">
                                            <p:txEl>
                                              <p:pRg st="4" end="4"/>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0963">
                                            <p:txEl>
                                              <p:pRg st="4" end="4"/>
                                            </p:txEl>
                                          </p:spTgt>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40963">
                                            <p:txEl>
                                              <p:pRg st="5" end="5"/>
                                            </p:txEl>
                                          </p:spTgt>
                                        </p:tgtEl>
                                        <p:attrNameLst>
                                          <p:attrName>style.visibility</p:attrName>
                                        </p:attrNameLst>
                                      </p:cBhvr>
                                      <p:to>
                                        <p:strVal val="visible"/>
                                      </p:to>
                                    </p:set>
                                    <p:anim calcmode="lin" valueType="num">
                                      <p:cBhvr additive="base">
                                        <p:cTn id="28" dur="500" fill="hold"/>
                                        <p:tgtEl>
                                          <p:spTgt spid="40963">
                                            <p:txEl>
                                              <p:pRg st="5" end="5"/>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4096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467600" cy="939800"/>
          </a:xfrm>
        </p:spPr>
        <p:txBody>
          <a:bodyPr/>
          <a:lstStyle/>
          <a:p>
            <a:pPr eaLnBrk="1" fontAlgn="auto" hangingPunct="1">
              <a:spcAft>
                <a:spcPts val="0"/>
              </a:spcAft>
              <a:defRPr/>
            </a:pPr>
            <a:r>
              <a:rPr lang="ja-JP" altLang="en-US" dirty="0" smtClean="0"/>
              <a:t>重みづけを行ったリンク</a:t>
            </a:r>
            <a:endParaRPr lang="ja-JP" altLang="en-US" dirty="0"/>
          </a:p>
        </p:txBody>
      </p:sp>
      <p:pic>
        <p:nvPicPr>
          <p:cNvPr id="22531" name="Picture 3"/>
          <p:cNvPicPr>
            <a:picLocks noChangeAspect="1" noChangeArrowheads="1"/>
          </p:cNvPicPr>
          <p:nvPr/>
        </p:nvPicPr>
        <p:blipFill>
          <a:blip r:embed="rId4"/>
          <a:srcRect/>
          <a:stretch>
            <a:fillRect/>
          </a:stretch>
        </p:blipFill>
        <p:spPr bwMode="auto">
          <a:xfrm>
            <a:off x="1357313" y="1071563"/>
            <a:ext cx="2335212" cy="5000625"/>
          </a:xfrm>
          <a:prstGeom prst="rect">
            <a:avLst/>
          </a:prstGeom>
          <a:noFill/>
          <a:ln w="9525">
            <a:noFill/>
            <a:miter lim="800000"/>
            <a:headEnd/>
            <a:tailEnd/>
          </a:ln>
        </p:spPr>
      </p:pic>
      <p:pic>
        <p:nvPicPr>
          <p:cNvPr id="1028" name="Picture 4"/>
          <p:cNvPicPr>
            <a:picLocks noGrp="1" noChangeAspect="1" noChangeArrowheads="1"/>
          </p:cNvPicPr>
          <p:nvPr>
            <p:ph idx="1"/>
          </p:nvPr>
        </p:nvPicPr>
        <p:blipFill>
          <a:blip r:embed="rId5"/>
          <a:srcRect/>
          <a:stretch>
            <a:fillRect/>
          </a:stretch>
        </p:blipFill>
        <p:spPr>
          <a:xfrm>
            <a:off x="5857875" y="714375"/>
            <a:ext cx="2143125" cy="5856288"/>
          </a:xfrm>
        </p:spPr>
      </p:pic>
      <p:sp>
        <p:nvSpPr>
          <p:cNvPr id="8" name="下矢印 7"/>
          <p:cNvSpPr/>
          <p:nvPr/>
        </p:nvSpPr>
        <p:spPr>
          <a:xfrm rot="16200000">
            <a:off x="4452938" y="3448050"/>
            <a:ext cx="857250" cy="714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Tree>
    <p:custDataLst>
      <p:tags r:id="rId1"/>
    </p:custDataLst>
  </p:cSld>
  <p:clrMapOvr>
    <a:masterClrMapping/>
  </p:clrMapOvr>
  <p:transition advTm="7087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28"/>
                                        </p:tgtEl>
                                        <p:attrNameLst>
                                          <p:attrName>style.visibility</p:attrName>
                                        </p:attrNameLst>
                                      </p:cBhvr>
                                      <p:to>
                                        <p:strVal val="visible"/>
                                      </p:to>
                                    </p:set>
                                    <p:animEffect transition="in" filter="checkerboard(across)">
                                      <p:cBhvr>
                                        <p:cTn id="12"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コンテンツ プレースホルダ 2"/>
          <p:cNvSpPr>
            <a:spLocks noGrp="1"/>
          </p:cNvSpPr>
          <p:nvPr>
            <p:ph idx="1"/>
          </p:nvPr>
        </p:nvSpPr>
        <p:spPr>
          <a:xfrm>
            <a:off x="457200" y="1285875"/>
            <a:ext cx="7758113" cy="5000625"/>
          </a:xfrm>
        </p:spPr>
        <p:txBody>
          <a:bodyPr>
            <a:normAutofit/>
          </a:bodyPr>
          <a:lstStyle/>
          <a:p>
            <a:pPr marL="365760" indent="-256032" eaLnBrk="1" fontAlgn="auto" hangingPunct="1">
              <a:spcAft>
                <a:spcPts val="0"/>
              </a:spcAft>
              <a:buFont typeface="Wingdings 3"/>
              <a:buNone/>
              <a:defRPr/>
            </a:pPr>
            <a:r>
              <a:rPr lang="ja-JP" altLang="en-US" dirty="0" smtClean="0"/>
              <a:t>１．ホームページのコンセプト</a:t>
            </a:r>
          </a:p>
          <a:p>
            <a:pPr marL="365760" indent="-256032" eaLnBrk="1" fontAlgn="auto" hangingPunct="1">
              <a:spcAft>
                <a:spcPts val="0"/>
              </a:spcAft>
              <a:buFont typeface="Wingdings" pitchFamily="2" charset="2"/>
              <a:buNone/>
              <a:defRPr/>
            </a:pPr>
            <a:r>
              <a:rPr lang="ja-JP" altLang="en-US" dirty="0" smtClean="0"/>
              <a:t>２．電子情報（リンク）</a:t>
            </a:r>
          </a:p>
          <a:p>
            <a:pPr marL="365760" indent="-256032" eaLnBrk="1" fontAlgn="auto" hangingPunct="1">
              <a:spcAft>
                <a:spcPts val="0"/>
              </a:spcAft>
              <a:buFont typeface="Wingdings 3"/>
              <a:buNone/>
              <a:defRPr/>
            </a:pPr>
            <a:r>
              <a:rPr lang="ja-JP" altLang="en-US" b="1" dirty="0" smtClean="0">
                <a:solidFill>
                  <a:schemeClr val="accent5">
                    <a:lumMod val="75000"/>
                  </a:schemeClr>
                </a:solidFill>
              </a:rPr>
              <a:t>３．図書館システム更新計画</a:t>
            </a:r>
          </a:p>
          <a:p>
            <a:pPr marL="365760" indent="-256032" eaLnBrk="1" fontAlgn="auto" hangingPunct="1">
              <a:spcAft>
                <a:spcPts val="0"/>
              </a:spcAft>
              <a:buFont typeface="Wingdings" pitchFamily="2" charset="2"/>
              <a:buNone/>
              <a:defRPr/>
            </a:pPr>
            <a:r>
              <a:rPr lang="ja-JP" altLang="en-US" dirty="0" smtClean="0"/>
              <a:t>４．レファレンスを目立たせる</a:t>
            </a:r>
            <a:endParaRPr lang="en-US" altLang="ja-JP" dirty="0" smtClean="0"/>
          </a:p>
          <a:p>
            <a:pPr marL="365760" indent="-256032" eaLnBrk="1" fontAlgn="auto" hangingPunct="1">
              <a:spcAft>
                <a:spcPts val="0"/>
              </a:spcAft>
              <a:buFont typeface="Wingdings 3"/>
              <a:buNone/>
              <a:defRPr/>
            </a:pPr>
            <a:r>
              <a:rPr lang="ja-JP" altLang="en-US" dirty="0" smtClean="0"/>
              <a:t>５．情報発信の戦略</a:t>
            </a:r>
            <a:endParaRPr lang="en-US" altLang="ja-JP" dirty="0" smtClean="0"/>
          </a:p>
          <a:p>
            <a:pPr marL="365760" indent="-256032" eaLnBrk="1" fontAlgn="auto" hangingPunct="1">
              <a:spcAft>
                <a:spcPts val="0"/>
              </a:spcAft>
              <a:buFont typeface="Wingdings 3"/>
              <a:buNone/>
              <a:defRPr/>
            </a:pPr>
            <a:r>
              <a:rPr lang="ja-JP" altLang="en-US" dirty="0" smtClean="0">
                <a:latin typeface="+mn-ea"/>
              </a:rPr>
              <a:t>６</a:t>
            </a:r>
            <a:r>
              <a:rPr lang="ja-JP" altLang="en-US" dirty="0" smtClean="0"/>
              <a:t>．新しいホームページのコンセプト</a:t>
            </a:r>
          </a:p>
        </p:txBody>
      </p:sp>
      <p:sp>
        <p:nvSpPr>
          <p:cNvPr id="2" name="タイトル 1"/>
          <p:cNvSpPr>
            <a:spLocks noGrp="1"/>
          </p:cNvSpPr>
          <p:nvPr>
            <p:ph type="title"/>
          </p:nvPr>
        </p:nvSpPr>
        <p:spPr/>
        <p:txBody>
          <a:bodyPr/>
          <a:lstStyle/>
          <a:p>
            <a:pPr eaLnBrk="1" fontAlgn="auto" hangingPunct="1">
              <a:spcAft>
                <a:spcPts val="0"/>
              </a:spcAft>
              <a:defRPr/>
            </a:pPr>
            <a:r>
              <a:rPr lang="ja-JP" altLang="en-US" dirty="0" smtClean="0"/>
              <a:t>目次</a:t>
            </a:r>
            <a:endParaRPr lang="ja-JP" altLang="en-US" dirty="0"/>
          </a:p>
        </p:txBody>
      </p:sp>
    </p:spTree>
  </p:cSld>
  <p:clrMapOvr>
    <a:masterClrMapping/>
  </p:clrMapOvr>
  <p:transition advTm="5563"/>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コンテンツ プレースホルダ 2"/>
          <p:cNvSpPr>
            <a:spLocks noGrp="1"/>
          </p:cNvSpPr>
          <p:nvPr>
            <p:ph idx="1"/>
          </p:nvPr>
        </p:nvSpPr>
        <p:spPr>
          <a:xfrm>
            <a:off x="357188" y="1071563"/>
            <a:ext cx="8429625" cy="5500687"/>
          </a:xfrm>
        </p:spPr>
        <p:txBody>
          <a:bodyPr>
            <a:normAutofit/>
          </a:bodyPr>
          <a:lstStyle/>
          <a:p>
            <a:pPr marL="365760" indent="-256032" eaLnBrk="1" fontAlgn="auto" hangingPunct="1">
              <a:spcAft>
                <a:spcPts val="0"/>
              </a:spcAft>
              <a:buFont typeface="Wingdings 3"/>
              <a:buChar char=""/>
              <a:defRPr/>
            </a:pPr>
            <a:r>
              <a:rPr lang="ja-JP" altLang="en-US" b="1" dirty="0" smtClean="0">
                <a:solidFill>
                  <a:schemeClr val="accent6"/>
                </a:solidFill>
                <a:latin typeface="+mn-ea"/>
              </a:rPr>
              <a:t>いわゆる図書館システム以上を要求仕様へ</a:t>
            </a:r>
            <a:endParaRPr lang="en-US" altLang="ja-JP" b="1" dirty="0" smtClean="0">
              <a:solidFill>
                <a:schemeClr val="accent6"/>
              </a:solidFill>
              <a:latin typeface="+mn-ea"/>
            </a:endParaRPr>
          </a:p>
          <a:p>
            <a:pPr marL="365760" indent="-256032" eaLnBrk="1" fontAlgn="auto" hangingPunct="1">
              <a:spcAft>
                <a:spcPts val="0"/>
              </a:spcAft>
              <a:buFont typeface="Wingdings 3"/>
              <a:buNone/>
              <a:defRPr/>
            </a:pPr>
            <a:r>
              <a:rPr lang="en-US" altLang="ja-JP" b="1" dirty="0" smtClean="0">
                <a:solidFill>
                  <a:schemeClr val="accent6"/>
                </a:solidFill>
                <a:latin typeface="+mn-ea"/>
              </a:rPr>
              <a:t>	</a:t>
            </a:r>
            <a:r>
              <a:rPr lang="ja-JP" altLang="en-US" dirty="0" smtClean="0">
                <a:latin typeface="+mn-ea"/>
              </a:rPr>
              <a:t>レファレンス</a:t>
            </a:r>
            <a:r>
              <a:rPr lang="en-US" altLang="ja-JP" dirty="0" smtClean="0">
                <a:latin typeface="+mn-ea"/>
              </a:rPr>
              <a:t>DB</a:t>
            </a:r>
            <a:r>
              <a:rPr lang="ja-JP" altLang="en-US" dirty="0" err="1" smtClean="0">
                <a:latin typeface="+mn-ea"/>
              </a:rPr>
              <a:t>，</a:t>
            </a:r>
            <a:r>
              <a:rPr lang="ja-JP" altLang="en-US" dirty="0" smtClean="0">
                <a:latin typeface="+mn-ea"/>
              </a:rPr>
              <a:t>パスファインダー，新聞記事</a:t>
            </a:r>
            <a:r>
              <a:rPr lang="en-US" altLang="ja-JP" dirty="0" smtClean="0">
                <a:latin typeface="+mn-ea"/>
              </a:rPr>
              <a:t>DB</a:t>
            </a:r>
            <a:r>
              <a:rPr lang="ja-JP" altLang="en-US" dirty="0" err="1" smtClean="0">
                <a:latin typeface="+mn-ea"/>
              </a:rPr>
              <a:t>，</a:t>
            </a:r>
            <a:r>
              <a:rPr lang="ja-JP" altLang="en-US" dirty="0" smtClean="0">
                <a:latin typeface="+mn-ea"/>
              </a:rPr>
              <a:t>郷土貴重資料画像</a:t>
            </a:r>
            <a:r>
              <a:rPr lang="en-US" altLang="ja-JP" dirty="0" smtClean="0">
                <a:latin typeface="+mn-ea"/>
              </a:rPr>
              <a:t>DB</a:t>
            </a:r>
            <a:r>
              <a:rPr lang="ja-JP" altLang="en-US" dirty="0" err="1" smtClean="0">
                <a:latin typeface="+mn-ea"/>
              </a:rPr>
              <a:t>，</a:t>
            </a:r>
            <a:r>
              <a:rPr lang="ja-JP" altLang="en-US" dirty="0" smtClean="0">
                <a:latin typeface="+mn-ea"/>
              </a:rPr>
              <a:t>成田のむかし</a:t>
            </a:r>
            <a:r>
              <a:rPr lang="en-US" altLang="ja-JP" dirty="0" smtClean="0">
                <a:latin typeface="+mn-ea"/>
              </a:rPr>
              <a:t>DB</a:t>
            </a:r>
            <a:r>
              <a:rPr lang="ja-JP" altLang="en-US" dirty="0" err="1" smtClean="0">
                <a:latin typeface="+mn-ea"/>
              </a:rPr>
              <a:t>，</a:t>
            </a:r>
            <a:r>
              <a:rPr lang="ja-JP" altLang="en-US" dirty="0" smtClean="0">
                <a:latin typeface="+mn-ea"/>
              </a:rPr>
              <a:t>電子情報（リンク）等各データベースをシステム化</a:t>
            </a:r>
            <a:endParaRPr lang="en-US" altLang="ja-JP" dirty="0" smtClean="0">
              <a:latin typeface="+mn-ea"/>
            </a:endParaRPr>
          </a:p>
          <a:p>
            <a:pPr marL="365760" indent="-256032" eaLnBrk="1" fontAlgn="auto" hangingPunct="1">
              <a:spcAft>
                <a:spcPts val="0"/>
              </a:spcAft>
              <a:buFont typeface="Wingdings 3"/>
              <a:buChar char=""/>
              <a:defRPr/>
            </a:pPr>
            <a:r>
              <a:rPr lang="ja-JP" altLang="en-US" b="1" dirty="0" smtClean="0">
                <a:solidFill>
                  <a:schemeClr val="accent6"/>
                </a:solidFill>
              </a:rPr>
              <a:t>串刺し検索</a:t>
            </a:r>
            <a:endParaRPr lang="en-US" altLang="ja-JP" b="1" dirty="0" smtClean="0">
              <a:solidFill>
                <a:schemeClr val="accent6"/>
              </a:solidFill>
            </a:endParaRPr>
          </a:p>
          <a:p>
            <a:pPr marL="365760" indent="-256032" eaLnBrk="1" fontAlgn="auto" hangingPunct="1">
              <a:spcAft>
                <a:spcPts val="0"/>
              </a:spcAft>
              <a:buFont typeface="Wingdings 3"/>
              <a:buNone/>
              <a:defRPr/>
            </a:pPr>
            <a:r>
              <a:rPr lang="en-US" altLang="ja-JP" b="1" dirty="0" smtClean="0">
                <a:solidFill>
                  <a:schemeClr val="accent6"/>
                </a:solidFill>
              </a:rPr>
              <a:t>	</a:t>
            </a:r>
            <a:r>
              <a:rPr lang="ja-JP" altLang="en-US" dirty="0" smtClean="0"/>
              <a:t>資料検索からコンテンツ・サーチへ</a:t>
            </a:r>
            <a:endParaRPr lang="en-US" altLang="ja-JP" dirty="0" smtClean="0"/>
          </a:p>
          <a:p>
            <a:pPr marL="365760" indent="-256032" eaLnBrk="1" fontAlgn="auto" hangingPunct="1">
              <a:spcAft>
                <a:spcPts val="0"/>
              </a:spcAft>
              <a:buFont typeface="Wingdings 3"/>
              <a:buChar char=""/>
              <a:defRPr/>
            </a:pPr>
            <a:r>
              <a:rPr lang="ja-JP" altLang="en-US" b="1" dirty="0" smtClean="0">
                <a:solidFill>
                  <a:schemeClr val="accent6"/>
                </a:solidFill>
                <a:latin typeface="+mn-ea"/>
              </a:rPr>
              <a:t>利用者支援機能強化（</a:t>
            </a:r>
            <a:r>
              <a:rPr lang="en-US" altLang="ja-JP" b="1" dirty="0" smtClean="0">
                <a:solidFill>
                  <a:schemeClr val="accent6"/>
                </a:solidFill>
                <a:latin typeface="+mn-ea"/>
              </a:rPr>
              <a:t>My</a:t>
            </a:r>
            <a:r>
              <a:rPr lang="ja-JP" altLang="en-US" b="1" dirty="0" smtClean="0">
                <a:solidFill>
                  <a:schemeClr val="accent6"/>
                </a:solidFill>
                <a:latin typeface="+mn-ea"/>
              </a:rPr>
              <a:t>ページ）</a:t>
            </a:r>
            <a:endParaRPr lang="en-US" altLang="ja-JP" b="1" dirty="0" smtClean="0">
              <a:solidFill>
                <a:schemeClr val="accent6"/>
              </a:solidFill>
              <a:latin typeface="+mn-ea"/>
            </a:endParaRPr>
          </a:p>
          <a:p>
            <a:pPr marL="365760" indent="-256032" eaLnBrk="1" fontAlgn="auto" hangingPunct="1">
              <a:spcAft>
                <a:spcPts val="0"/>
              </a:spcAft>
              <a:buFont typeface="Wingdings 3"/>
              <a:buNone/>
              <a:defRPr/>
            </a:pPr>
            <a:r>
              <a:rPr lang="en-US" altLang="ja-JP" dirty="0" smtClean="0"/>
              <a:t>	</a:t>
            </a:r>
            <a:r>
              <a:rPr lang="ja-JP" altLang="en-US" dirty="0" smtClean="0"/>
              <a:t>新着資料メール（ＳＤＩ），今度読みたい本，おすすめリスト（レコメンド），書評投稿</a:t>
            </a:r>
            <a:endParaRPr lang="en-US" altLang="ja-JP" dirty="0" smtClean="0"/>
          </a:p>
          <a:p>
            <a:pPr marL="365760" indent="-256032" eaLnBrk="1" fontAlgn="auto" hangingPunct="1">
              <a:spcAft>
                <a:spcPts val="0"/>
              </a:spcAft>
              <a:buFont typeface="Wingdings 3" pitchFamily="18" charset="2"/>
              <a:buChar char="}"/>
              <a:defRPr/>
            </a:pPr>
            <a:r>
              <a:rPr lang="ja-JP" altLang="en-US" b="1" dirty="0" smtClean="0">
                <a:solidFill>
                  <a:schemeClr val="accent6"/>
                </a:solidFill>
                <a:latin typeface="+mn-ea"/>
              </a:rPr>
              <a:t>図書館ならでは検索結果一覧</a:t>
            </a:r>
            <a:endParaRPr lang="en-US" altLang="ja-JP" dirty="0" smtClean="0"/>
          </a:p>
          <a:p>
            <a:pPr marL="365760" indent="-256032" eaLnBrk="1" fontAlgn="auto" hangingPunct="1">
              <a:spcAft>
                <a:spcPts val="0"/>
              </a:spcAft>
              <a:buFont typeface="Wingdings 3"/>
              <a:buNone/>
              <a:defRPr/>
            </a:pPr>
            <a:r>
              <a:rPr lang="en-US" altLang="ja-JP" dirty="0" smtClean="0"/>
              <a:t>	</a:t>
            </a:r>
            <a:r>
              <a:rPr lang="ja-JP" altLang="en-US" dirty="0" smtClean="0"/>
              <a:t>資料への重みづけを司書ができるように（</a:t>
            </a:r>
            <a:r>
              <a:rPr lang="en-US" altLang="ja-JP" dirty="0" smtClean="0"/>
              <a:t>OPAC</a:t>
            </a:r>
            <a:r>
              <a:rPr lang="ja-JP" altLang="en-US" dirty="0" smtClean="0"/>
              <a:t>でソートすると，基本書や話題となっている本が分かる）</a:t>
            </a:r>
            <a:endParaRPr lang="en-US" altLang="ja-JP" dirty="0" smtClean="0"/>
          </a:p>
          <a:p>
            <a:pPr marL="365760" indent="-256032" eaLnBrk="1" fontAlgn="auto" hangingPunct="1">
              <a:spcAft>
                <a:spcPts val="0"/>
              </a:spcAft>
              <a:buFont typeface="Wingdings 3"/>
              <a:buChar char=""/>
              <a:defRPr/>
            </a:pPr>
            <a:endParaRPr lang="en-US" altLang="ja-JP" dirty="0" smtClean="0"/>
          </a:p>
          <a:p>
            <a:pPr marL="365760" indent="-256032" eaLnBrk="1" fontAlgn="auto" hangingPunct="1">
              <a:spcAft>
                <a:spcPts val="0"/>
              </a:spcAft>
              <a:buFont typeface="Wingdings 3"/>
              <a:buChar char=""/>
              <a:defRPr/>
            </a:pPr>
            <a:endParaRPr lang="en-US" altLang="ja-JP" dirty="0" smtClean="0"/>
          </a:p>
          <a:p>
            <a:pPr marL="365760" indent="-256032" eaLnBrk="1" fontAlgn="auto" hangingPunct="1">
              <a:spcAft>
                <a:spcPts val="0"/>
              </a:spcAft>
              <a:buFont typeface="Wingdings 3"/>
              <a:buNone/>
              <a:defRPr/>
            </a:pPr>
            <a:endParaRPr lang="en-US" altLang="ja-JP" dirty="0" smtClean="0"/>
          </a:p>
        </p:txBody>
      </p:sp>
      <p:sp>
        <p:nvSpPr>
          <p:cNvPr id="2" name="タイトル 1"/>
          <p:cNvSpPr>
            <a:spLocks noGrp="1"/>
          </p:cNvSpPr>
          <p:nvPr>
            <p:ph type="title"/>
          </p:nvPr>
        </p:nvSpPr>
        <p:spPr>
          <a:xfrm>
            <a:off x="285720" y="285728"/>
            <a:ext cx="8572529" cy="868363"/>
          </a:xfrm>
        </p:spPr>
        <p:txBody>
          <a:bodyPr/>
          <a:lstStyle/>
          <a:p>
            <a:pPr eaLnBrk="1" fontAlgn="auto" hangingPunct="1">
              <a:spcAft>
                <a:spcPts val="0"/>
              </a:spcAft>
              <a:defRPr/>
            </a:pPr>
            <a:r>
              <a:rPr lang="ja-JP" altLang="en-US" dirty="0" smtClean="0"/>
              <a:t>図書館システム更新計画（</a:t>
            </a:r>
            <a:r>
              <a:rPr lang="en-US" altLang="ja-JP" dirty="0" smtClean="0"/>
              <a:t>2006</a:t>
            </a:r>
            <a:r>
              <a:rPr lang="ja-JP" altLang="en-US" dirty="0" smtClean="0"/>
              <a:t>年）</a:t>
            </a:r>
            <a:endParaRPr lang="ja-JP" altLang="en-US" dirty="0"/>
          </a:p>
        </p:txBody>
      </p:sp>
    </p:spTree>
    <p:custDataLst>
      <p:tags r:id="rId1"/>
    </p:custDataLst>
  </p:cSld>
  <p:clrMapOvr>
    <a:masterClrMapping/>
  </p:clrMapOvr>
  <p:transition advTm="14003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483">
                                            <p:txEl>
                                              <p:pRg st="1" end="1"/>
                                            </p:txEl>
                                          </p:spTgt>
                                        </p:tgtEl>
                                        <p:attrNameLst>
                                          <p:attrName>style.visibility</p:attrName>
                                        </p:attrNameLst>
                                      </p:cBhvr>
                                      <p:to>
                                        <p:strVal val="visible"/>
                                      </p:to>
                                    </p:set>
                                    <p:anim calcmode="lin" valueType="num">
                                      <p:cBhvr additive="base">
                                        <p:cTn id="7" dur="500" fill="hold"/>
                                        <p:tgtEl>
                                          <p:spTgt spid="2048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0483">
                                            <p:txEl>
                                              <p:pRg st="3" end="3"/>
                                            </p:txEl>
                                          </p:spTgt>
                                        </p:tgtEl>
                                        <p:attrNameLst>
                                          <p:attrName>style.visibility</p:attrName>
                                        </p:attrNameLst>
                                      </p:cBhvr>
                                      <p:to>
                                        <p:strVal val="visible"/>
                                      </p:to>
                                    </p:set>
                                    <p:anim calcmode="lin" valueType="num">
                                      <p:cBhvr additive="base">
                                        <p:cTn id="13" dur="500" fill="hold"/>
                                        <p:tgtEl>
                                          <p:spTgt spid="2048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4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0483">
                                            <p:txEl>
                                              <p:pRg st="5" end="5"/>
                                            </p:txEl>
                                          </p:spTgt>
                                        </p:tgtEl>
                                        <p:attrNameLst>
                                          <p:attrName>style.visibility</p:attrName>
                                        </p:attrNameLst>
                                      </p:cBhvr>
                                      <p:to>
                                        <p:strVal val="visible"/>
                                      </p:to>
                                    </p:set>
                                    <p:anim calcmode="lin" valueType="num">
                                      <p:cBhvr additive="base">
                                        <p:cTn id="19" dur="500" fill="hold"/>
                                        <p:tgtEl>
                                          <p:spTgt spid="20483">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48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0483">
                                            <p:txEl>
                                              <p:pRg st="7" end="7"/>
                                            </p:txEl>
                                          </p:spTgt>
                                        </p:tgtEl>
                                        <p:attrNameLst>
                                          <p:attrName>style.visibility</p:attrName>
                                        </p:attrNameLst>
                                      </p:cBhvr>
                                      <p:to>
                                        <p:strVal val="visible"/>
                                      </p:to>
                                    </p:set>
                                    <p:anim calcmode="lin" valueType="num">
                                      <p:cBhvr additive="base">
                                        <p:cTn id="25" dur="500" fill="hold"/>
                                        <p:tgtEl>
                                          <p:spTgt spid="20483">
                                            <p:txEl>
                                              <p:pRg st="7" end="7"/>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483">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コンテンツ プレースホルダ 2"/>
          <p:cNvSpPr>
            <a:spLocks noGrp="1"/>
          </p:cNvSpPr>
          <p:nvPr>
            <p:ph idx="1"/>
          </p:nvPr>
        </p:nvSpPr>
        <p:spPr>
          <a:xfrm>
            <a:off x="357188" y="1071563"/>
            <a:ext cx="8429625" cy="5500687"/>
          </a:xfrm>
        </p:spPr>
        <p:txBody>
          <a:bodyPr>
            <a:normAutofit/>
          </a:bodyPr>
          <a:lstStyle/>
          <a:p>
            <a:pPr marL="365760" indent="-256032" eaLnBrk="1" fontAlgn="auto" hangingPunct="1">
              <a:spcAft>
                <a:spcPts val="0"/>
              </a:spcAft>
              <a:buFont typeface="Wingdings 3"/>
              <a:buChar char=""/>
              <a:defRPr/>
            </a:pPr>
            <a:r>
              <a:rPr lang="ja-JP" altLang="en-US" b="1" dirty="0" smtClean="0">
                <a:solidFill>
                  <a:schemeClr val="accent6"/>
                </a:solidFill>
                <a:latin typeface="+mn-ea"/>
              </a:rPr>
              <a:t>おすすめリストの実装法</a:t>
            </a:r>
            <a:endParaRPr lang="en-US" altLang="ja-JP" b="1" dirty="0" smtClean="0">
              <a:solidFill>
                <a:schemeClr val="accent6"/>
              </a:solidFill>
              <a:latin typeface="+mn-ea"/>
            </a:endParaRPr>
          </a:p>
          <a:p>
            <a:pPr marL="365760" indent="-256032" eaLnBrk="1" fontAlgn="auto" hangingPunct="1">
              <a:spcAft>
                <a:spcPts val="0"/>
              </a:spcAft>
              <a:buFont typeface="Wingdings 3"/>
              <a:buNone/>
              <a:defRPr/>
            </a:pPr>
            <a:r>
              <a:rPr lang="en-US" altLang="ja-JP" b="1" dirty="0" smtClean="0">
                <a:solidFill>
                  <a:schemeClr val="accent6"/>
                </a:solidFill>
                <a:latin typeface="+mn-ea"/>
              </a:rPr>
              <a:t>	</a:t>
            </a:r>
            <a:r>
              <a:rPr lang="ja-JP" altLang="en-US" dirty="0" smtClean="0">
                <a:latin typeface="+mn-ea"/>
              </a:rPr>
              <a:t>申請者のみのサービス</a:t>
            </a:r>
            <a:endParaRPr lang="en-US" altLang="ja-JP" dirty="0" smtClean="0">
              <a:latin typeface="+mn-ea"/>
            </a:endParaRPr>
          </a:p>
          <a:p>
            <a:pPr marL="365760" indent="-256032" eaLnBrk="1" fontAlgn="auto" hangingPunct="1">
              <a:spcAft>
                <a:spcPts val="0"/>
              </a:spcAft>
              <a:buFont typeface="Wingdings 3"/>
              <a:buNone/>
              <a:defRPr/>
            </a:pPr>
            <a:r>
              <a:rPr lang="en-US" altLang="ja-JP" dirty="0" smtClean="0">
                <a:latin typeface="+mn-ea"/>
              </a:rPr>
              <a:t>	</a:t>
            </a:r>
            <a:r>
              <a:rPr lang="ja-JP" altLang="en-US" dirty="0" smtClean="0">
                <a:latin typeface="+mn-ea"/>
              </a:rPr>
              <a:t>貸出履歴を残す設定も可能（利用者自身で判断する。履歴データの表示画面はない。）</a:t>
            </a:r>
            <a:endParaRPr lang="en-US" altLang="ja-JP" dirty="0" smtClean="0">
              <a:latin typeface="+mn-ea"/>
            </a:endParaRPr>
          </a:p>
          <a:p>
            <a:pPr marL="365760" indent="-256032" eaLnBrk="1" fontAlgn="auto" hangingPunct="1">
              <a:spcAft>
                <a:spcPts val="0"/>
              </a:spcAft>
              <a:buFont typeface="Wingdings 3"/>
              <a:buNone/>
              <a:defRPr/>
            </a:pPr>
            <a:r>
              <a:rPr lang="en-US" altLang="ja-JP" dirty="0" smtClean="0">
                <a:latin typeface="+mn-ea"/>
              </a:rPr>
              <a:t>	</a:t>
            </a:r>
            <a:r>
              <a:rPr lang="ja-JP" altLang="en-US" dirty="0" smtClean="0">
                <a:latin typeface="+mn-ea"/>
              </a:rPr>
              <a:t>リストの元データは，前回のおすすめリスト，現在の貸出データ（貸出履歴），現在の予約データ，現在の今度読みたい本。</a:t>
            </a:r>
            <a:endParaRPr lang="en-US" altLang="ja-JP" dirty="0" smtClean="0">
              <a:latin typeface="+mn-ea"/>
            </a:endParaRPr>
          </a:p>
          <a:p>
            <a:pPr marL="365760" indent="-256032" eaLnBrk="1" fontAlgn="auto" hangingPunct="1">
              <a:spcAft>
                <a:spcPts val="0"/>
              </a:spcAft>
              <a:buFont typeface="Wingdings 3"/>
              <a:buNone/>
              <a:defRPr/>
            </a:pPr>
            <a:r>
              <a:rPr lang="en-US" altLang="ja-JP" dirty="0" smtClean="0">
                <a:latin typeface="+mn-ea"/>
              </a:rPr>
              <a:t>	</a:t>
            </a:r>
            <a:r>
              <a:rPr lang="ja-JP" altLang="en-US" dirty="0" smtClean="0">
                <a:latin typeface="+mn-ea"/>
              </a:rPr>
              <a:t>それぞれの資料の著者，件名，分類を抽出して，</a:t>
            </a:r>
            <a:r>
              <a:rPr lang="en-US" altLang="ja-JP" dirty="0" smtClean="0">
                <a:latin typeface="+mn-ea"/>
              </a:rPr>
              <a:t>OR</a:t>
            </a:r>
            <a:r>
              <a:rPr lang="ja-JP" altLang="en-US" dirty="0" smtClean="0">
                <a:latin typeface="+mn-ea"/>
              </a:rPr>
              <a:t>検索を行い，貸出累計，累積予約数，図書館評価，利用者評価，キーワードの</a:t>
            </a:r>
            <a:r>
              <a:rPr lang="ja-JP" altLang="en-US" smtClean="0">
                <a:latin typeface="+mn-ea"/>
              </a:rPr>
              <a:t>出現頻度の重みづけから，</a:t>
            </a:r>
            <a:r>
              <a:rPr lang="ja-JP" altLang="en-US" dirty="0" smtClean="0">
                <a:latin typeface="+mn-ea"/>
              </a:rPr>
              <a:t>ソートして表示する。元資料は除外する。</a:t>
            </a:r>
            <a:endParaRPr lang="en-US" altLang="ja-JP" dirty="0" smtClean="0">
              <a:latin typeface="+mn-ea"/>
            </a:endParaRPr>
          </a:p>
          <a:p>
            <a:pPr marL="365760" indent="-256032" eaLnBrk="1" fontAlgn="auto" hangingPunct="1">
              <a:spcAft>
                <a:spcPts val="0"/>
              </a:spcAft>
              <a:buFont typeface="Wingdings 3"/>
              <a:buNone/>
              <a:defRPr/>
            </a:pPr>
            <a:r>
              <a:rPr lang="en-US" altLang="ja-JP" dirty="0" smtClean="0">
                <a:latin typeface="+mn-ea"/>
              </a:rPr>
              <a:t>	</a:t>
            </a:r>
          </a:p>
          <a:p>
            <a:pPr marL="365760" indent="-256032" eaLnBrk="1" fontAlgn="auto" hangingPunct="1">
              <a:spcAft>
                <a:spcPts val="0"/>
              </a:spcAft>
              <a:buFont typeface="Wingdings 3"/>
              <a:buChar char=""/>
              <a:defRPr/>
            </a:pPr>
            <a:endParaRPr lang="en-US" altLang="ja-JP" dirty="0" smtClean="0"/>
          </a:p>
          <a:p>
            <a:pPr marL="365760" indent="-256032" eaLnBrk="1" fontAlgn="auto" hangingPunct="1">
              <a:spcAft>
                <a:spcPts val="0"/>
              </a:spcAft>
              <a:buFont typeface="Wingdings 3"/>
              <a:buChar char=""/>
              <a:defRPr/>
            </a:pPr>
            <a:endParaRPr lang="en-US" altLang="ja-JP" dirty="0" smtClean="0"/>
          </a:p>
          <a:p>
            <a:pPr marL="365760" indent="-256032" eaLnBrk="1" fontAlgn="auto" hangingPunct="1">
              <a:spcAft>
                <a:spcPts val="0"/>
              </a:spcAft>
              <a:buFont typeface="Wingdings 3"/>
              <a:buNone/>
              <a:defRPr/>
            </a:pPr>
            <a:endParaRPr lang="en-US" altLang="ja-JP" dirty="0" smtClean="0"/>
          </a:p>
        </p:txBody>
      </p:sp>
      <p:sp>
        <p:nvSpPr>
          <p:cNvPr id="2" name="タイトル 1"/>
          <p:cNvSpPr>
            <a:spLocks noGrp="1"/>
          </p:cNvSpPr>
          <p:nvPr>
            <p:ph type="title"/>
          </p:nvPr>
        </p:nvSpPr>
        <p:spPr>
          <a:xfrm>
            <a:off x="285720" y="285728"/>
            <a:ext cx="8572529" cy="868363"/>
          </a:xfrm>
        </p:spPr>
        <p:txBody>
          <a:bodyPr/>
          <a:lstStyle/>
          <a:p>
            <a:pPr eaLnBrk="1" fontAlgn="auto" hangingPunct="1">
              <a:spcAft>
                <a:spcPts val="0"/>
              </a:spcAft>
              <a:defRPr/>
            </a:pPr>
            <a:r>
              <a:rPr lang="ja-JP" altLang="en-US" dirty="0" smtClean="0"/>
              <a:t>図書館システム更新計画（</a:t>
            </a:r>
            <a:r>
              <a:rPr lang="en-US" altLang="ja-JP" dirty="0" smtClean="0"/>
              <a:t>2006</a:t>
            </a:r>
            <a:r>
              <a:rPr lang="ja-JP" altLang="en-US" dirty="0" smtClean="0"/>
              <a:t>年）</a:t>
            </a:r>
            <a:endParaRPr lang="ja-JP" altLang="en-US" dirty="0"/>
          </a:p>
        </p:txBody>
      </p:sp>
    </p:spTree>
    <p:custDataLst>
      <p:tags r:id="rId1"/>
    </p:custDataLst>
  </p:cSld>
  <p:clrMapOvr>
    <a:masterClrMapping/>
  </p:clrMapOvr>
  <p:transition advTm="140031"/>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1"/>
          <p:cNvSpPr>
            <a:spLocks noChangeArrowheads="1"/>
          </p:cNvSpPr>
          <p:nvPr/>
        </p:nvSpPr>
        <p:spPr bwMode="auto">
          <a:xfrm>
            <a:off x="5410200" y="4114800"/>
            <a:ext cx="1079500" cy="2336800"/>
          </a:xfrm>
          <a:prstGeom prst="can">
            <a:avLst>
              <a:gd name="adj" fmla="val 54118"/>
            </a:avLst>
          </a:prstGeom>
          <a:solidFill>
            <a:srgbClr val="0066CC"/>
          </a:solidFill>
          <a:ln w="12573">
            <a:solidFill>
              <a:srgbClr val="000000"/>
            </a:solidFill>
            <a:miter lim="800000"/>
            <a:headEnd/>
            <a:tailEnd/>
          </a:ln>
        </p:spPr>
        <p:txBody>
          <a:bodyPr lIns="90000" tIns="46800" rIns="90000" bIns="46800" anchor="ctr"/>
          <a:lstStyle/>
          <a:p>
            <a: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600">
                <a:solidFill>
                  <a:srgbClr val="000000"/>
                </a:solidFill>
              </a:rPr>
              <a:t>パスファインダー</a:t>
            </a:r>
          </a:p>
        </p:txBody>
      </p:sp>
      <p:sp>
        <p:nvSpPr>
          <p:cNvPr id="26627" name="AutoShape 2"/>
          <p:cNvSpPr>
            <a:spLocks noChangeArrowheads="1"/>
          </p:cNvSpPr>
          <p:nvPr/>
        </p:nvSpPr>
        <p:spPr bwMode="auto">
          <a:xfrm>
            <a:off x="579438" y="1655763"/>
            <a:ext cx="4832350" cy="4675187"/>
          </a:xfrm>
          <a:prstGeom prst="roundRect">
            <a:avLst>
              <a:gd name="adj" fmla="val 16667"/>
            </a:avLst>
          </a:prstGeom>
          <a:noFill/>
          <a:ln w="12600">
            <a:solidFill>
              <a:srgbClr val="000000"/>
            </a:solidFill>
            <a:miter lim="800000"/>
            <a:headEnd/>
            <a:tailEnd/>
          </a:ln>
        </p:spPr>
        <p:txBody>
          <a:bodyPr wrap="none" anchor="ctr"/>
          <a:lstStyle/>
          <a:p>
            <a:endParaRPr lang="ja-JP" altLang="en-US"/>
          </a:p>
        </p:txBody>
      </p:sp>
      <p:sp>
        <p:nvSpPr>
          <p:cNvPr id="26628" name="Text Box 3"/>
          <p:cNvSpPr txBox="1">
            <a:spLocks noChangeArrowheads="1"/>
          </p:cNvSpPr>
          <p:nvPr/>
        </p:nvSpPr>
        <p:spPr bwMode="auto">
          <a:xfrm>
            <a:off x="1357313" y="3286125"/>
            <a:ext cx="428625" cy="2403475"/>
          </a:xfrm>
          <a:prstGeom prst="rect">
            <a:avLst/>
          </a:prstGeom>
          <a:solidFill>
            <a:srgbClr val="CC99FF"/>
          </a:solidFill>
          <a:ln w="12600">
            <a:solidFill>
              <a:srgbClr val="000000"/>
            </a:solidFill>
            <a:miter lim="800000"/>
            <a:headEnd/>
            <a:tailEnd/>
          </a:ln>
        </p:spPr>
        <p:txBody>
          <a:bodyPr vert="eaVert" lIns="90000" tIns="46800" rIns="90000" bIns="46800">
            <a:spAutoFit/>
          </a:bodyPr>
          <a:lstStyle/>
          <a:p>
            <a:pPr algn="r">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US" sz="1600">
                <a:solidFill>
                  <a:srgbClr val="000000"/>
                </a:solidFill>
              </a:rPr>
              <a:t>郷土貴重資料</a:t>
            </a:r>
            <a:r>
              <a:rPr lang="ja-JP" altLang="en-GB" sz="1600">
                <a:solidFill>
                  <a:srgbClr val="000000"/>
                </a:solidFill>
              </a:rPr>
              <a:t>画像</a:t>
            </a:r>
          </a:p>
        </p:txBody>
      </p:sp>
      <p:sp>
        <p:nvSpPr>
          <p:cNvPr id="26629" name="AutoShape 4"/>
          <p:cNvSpPr>
            <a:spLocks noChangeArrowheads="1"/>
          </p:cNvSpPr>
          <p:nvPr/>
        </p:nvSpPr>
        <p:spPr bwMode="auto">
          <a:xfrm>
            <a:off x="8045450" y="3087688"/>
            <a:ext cx="585788" cy="527050"/>
          </a:xfrm>
          <a:prstGeom prst="triangle">
            <a:avLst>
              <a:gd name="adj" fmla="val 50000"/>
            </a:avLst>
          </a:prstGeom>
          <a:noFill/>
          <a:ln w="12600">
            <a:solidFill>
              <a:srgbClr val="000000"/>
            </a:solidFill>
            <a:miter lim="800000"/>
            <a:headEnd/>
            <a:tailEnd/>
          </a:ln>
        </p:spPr>
        <p:txBody>
          <a:bodyPr wrap="none" anchor="ctr"/>
          <a:lstStyle/>
          <a:p>
            <a:endParaRPr lang="ja-JP" altLang="en-US"/>
          </a:p>
        </p:txBody>
      </p:sp>
      <p:sp>
        <p:nvSpPr>
          <p:cNvPr id="10245" name="Rectangle 5"/>
          <p:cNvSpPr>
            <a:spLocks noChangeArrowheads="1"/>
          </p:cNvSpPr>
          <p:nvPr/>
        </p:nvSpPr>
        <p:spPr bwMode="auto">
          <a:xfrm>
            <a:off x="579438" y="1428750"/>
            <a:ext cx="3381375" cy="398463"/>
          </a:xfrm>
          <a:prstGeom prst="rect">
            <a:avLst/>
          </a:prstGeom>
          <a:solidFill>
            <a:srgbClr val="FFFFFF"/>
          </a:solidFill>
          <a:ln w="9525">
            <a:noFill/>
            <a:round/>
            <a:headEnd/>
            <a:tailEnd/>
          </a:ln>
          <a:effectLst/>
        </p:spPr>
        <p:txBody>
          <a:bodyPr lIns="90000" tIns="46800" rIns="90000" bIns="46800">
            <a:spAutoFit/>
          </a:bodyPr>
          <a:lstStyle/>
          <a:p>
            <a:pPr>
              <a:buClr>
                <a:srgbClr val="0033CC"/>
              </a:buClr>
              <a:buFont typeface="Tahoma" pitchFamily="34" charset="0"/>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GB" sz="2000" b="1" dirty="0">
                <a:solidFill>
                  <a:srgbClr val="0033CC"/>
                </a:solidFill>
                <a:effectLst>
                  <a:outerShdw blurRad="38100" dist="38100" dir="2700000" algn="tl">
                    <a:srgbClr val="C0C0C0"/>
                  </a:outerShdw>
                </a:effectLst>
                <a:latin typeface="Tahoma" pitchFamily="34" charset="0"/>
                <a:hlinkClick r:id="rId3"/>
              </a:rPr>
              <a:t>成田市立図書館の情報資源</a:t>
            </a:r>
            <a:endParaRPr lang="ja-JP" altLang="en-GB" sz="2000" b="1" dirty="0">
              <a:solidFill>
                <a:srgbClr val="0033CC"/>
              </a:solidFill>
              <a:effectLst>
                <a:outerShdw blurRad="38100" dist="38100" dir="2700000" algn="tl">
                  <a:srgbClr val="C0C0C0"/>
                </a:outerShdw>
              </a:effectLst>
              <a:latin typeface="Tahoma" pitchFamily="34" charset="0"/>
            </a:endParaRPr>
          </a:p>
        </p:txBody>
      </p:sp>
      <p:sp>
        <p:nvSpPr>
          <p:cNvPr id="26631" name="Text Box 6"/>
          <p:cNvSpPr txBox="1">
            <a:spLocks noChangeArrowheads="1"/>
          </p:cNvSpPr>
          <p:nvPr/>
        </p:nvSpPr>
        <p:spPr bwMode="auto">
          <a:xfrm>
            <a:off x="1887538" y="1957388"/>
            <a:ext cx="468312" cy="1433512"/>
          </a:xfrm>
          <a:prstGeom prst="rect">
            <a:avLst/>
          </a:prstGeom>
          <a:noFill/>
          <a:ln w="12600">
            <a:solidFill>
              <a:srgbClr val="000000"/>
            </a:solidFill>
            <a:miter lim="800000"/>
            <a:headEnd/>
            <a:tailEnd/>
          </a:ln>
        </p:spPr>
        <p:txBody>
          <a:bodyPr vert="eaVert" lIns="90000" tIns="46800" rIns="90000" bIns="4680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a:solidFill>
                  <a:srgbClr val="000000"/>
                </a:solidFill>
              </a:rPr>
              <a:t>新聞</a:t>
            </a:r>
          </a:p>
        </p:txBody>
      </p:sp>
      <p:sp>
        <p:nvSpPr>
          <p:cNvPr id="26632" name="Text Box 7"/>
          <p:cNvSpPr txBox="1">
            <a:spLocks noChangeArrowheads="1"/>
          </p:cNvSpPr>
          <p:nvPr/>
        </p:nvSpPr>
        <p:spPr bwMode="auto">
          <a:xfrm>
            <a:off x="2470150" y="1957388"/>
            <a:ext cx="468313" cy="1433512"/>
          </a:xfrm>
          <a:prstGeom prst="rect">
            <a:avLst/>
          </a:prstGeom>
          <a:noFill/>
          <a:ln w="12600">
            <a:solidFill>
              <a:srgbClr val="000000"/>
            </a:solidFill>
            <a:miter lim="800000"/>
            <a:headEnd/>
            <a:tailEnd/>
          </a:ln>
        </p:spPr>
        <p:txBody>
          <a:bodyPr vert="eaVert" lIns="90000" tIns="46800" rIns="90000" bIns="4680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a:solidFill>
                  <a:srgbClr val="000000"/>
                </a:solidFill>
              </a:rPr>
              <a:t>行政資料</a:t>
            </a:r>
          </a:p>
        </p:txBody>
      </p:sp>
      <p:sp>
        <p:nvSpPr>
          <p:cNvPr id="26633" name="Text Box 8"/>
          <p:cNvSpPr txBox="1">
            <a:spLocks noChangeArrowheads="1"/>
          </p:cNvSpPr>
          <p:nvPr/>
        </p:nvSpPr>
        <p:spPr bwMode="auto">
          <a:xfrm>
            <a:off x="862013" y="1957388"/>
            <a:ext cx="468312" cy="1433512"/>
          </a:xfrm>
          <a:prstGeom prst="rect">
            <a:avLst/>
          </a:prstGeom>
          <a:noFill/>
          <a:ln w="12600">
            <a:solidFill>
              <a:srgbClr val="000000"/>
            </a:solidFill>
            <a:miter lim="800000"/>
            <a:headEnd/>
            <a:tailEnd/>
          </a:ln>
        </p:spPr>
        <p:txBody>
          <a:bodyPr vert="eaVert" lIns="90000" tIns="46800" rIns="90000" bIns="4680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a:solidFill>
                  <a:srgbClr val="000000"/>
                </a:solidFill>
              </a:rPr>
              <a:t>図書</a:t>
            </a:r>
          </a:p>
        </p:txBody>
      </p:sp>
      <p:sp>
        <p:nvSpPr>
          <p:cNvPr id="26634" name="Text Box 9"/>
          <p:cNvSpPr txBox="1">
            <a:spLocks noChangeArrowheads="1"/>
          </p:cNvSpPr>
          <p:nvPr/>
        </p:nvSpPr>
        <p:spPr bwMode="auto">
          <a:xfrm>
            <a:off x="1370013" y="1957388"/>
            <a:ext cx="468312" cy="1433512"/>
          </a:xfrm>
          <a:prstGeom prst="rect">
            <a:avLst/>
          </a:prstGeom>
          <a:noFill/>
          <a:ln w="12600">
            <a:solidFill>
              <a:srgbClr val="000000"/>
            </a:solidFill>
            <a:miter lim="800000"/>
            <a:headEnd/>
            <a:tailEnd/>
          </a:ln>
        </p:spPr>
        <p:txBody>
          <a:bodyPr vert="eaVert" lIns="90000" tIns="46800" rIns="90000" bIns="4680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a:solidFill>
                  <a:srgbClr val="000000"/>
                </a:solidFill>
              </a:rPr>
              <a:t>雑誌</a:t>
            </a:r>
          </a:p>
        </p:txBody>
      </p:sp>
      <p:sp>
        <p:nvSpPr>
          <p:cNvPr id="26635" name="Text Box 10"/>
          <p:cNvSpPr txBox="1">
            <a:spLocks noChangeArrowheads="1"/>
          </p:cNvSpPr>
          <p:nvPr/>
        </p:nvSpPr>
        <p:spPr bwMode="auto">
          <a:xfrm>
            <a:off x="3059113" y="1957388"/>
            <a:ext cx="468312" cy="1433512"/>
          </a:xfrm>
          <a:prstGeom prst="rect">
            <a:avLst/>
          </a:prstGeom>
          <a:noFill/>
          <a:ln w="12600">
            <a:solidFill>
              <a:srgbClr val="000000"/>
            </a:solidFill>
            <a:miter lim="800000"/>
            <a:headEnd/>
            <a:tailEnd/>
          </a:ln>
        </p:spPr>
        <p:txBody>
          <a:bodyPr vert="eaVert" lIns="90000" tIns="46800" rIns="90000" bIns="46800">
            <a:spAutoFit/>
          </a:bodyPr>
          <a:lstStyle/>
          <a:p>
            <a:pPr>
              <a:spcBef>
                <a:spcPts val="112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a:solidFill>
                  <a:srgbClr val="000000"/>
                </a:solidFill>
              </a:rPr>
              <a:t>郷土資料</a:t>
            </a:r>
          </a:p>
        </p:txBody>
      </p:sp>
      <p:sp>
        <p:nvSpPr>
          <p:cNvPr id="26636" name="Text Box 11"/>
          <p:cNvSpPr txBox="1">
            <a:spLocks noChangeArrowheads="1"/>
          </p:cNvSpPr>
          <p:nvPr/>
        </p:nvSpPr>
        <p:spPr bwMode="auto">
          <a:xfrm>
            <a:off x="785813" y="3286125"/>
            <a:ext cx="428625" cy="2405063"/>
          </a:xfrm>
          <a:prstGeom prst="rect">
            <a:avLst/>
          </a:prstGeom>
          <a:solidFill>
            <a:srgbClr val="FFFFFF"/>
          </a:solidFill>
          <a:ln w="12600">
            <a:solidFill>
              <a:srgbClr val="000000"/>
            </a:solidFill>
            <a:miter lim="800000"/>
            <a:headEnd/>
            <a:tailEnd/>
          </a:ln>
        </p:spPr>
        <p:txBody>
          <a:bodyPr vert="eaVert" lIns="90000" tIns="46800" rIns="90000" bIns="46800">
            <a:spAutoFit/>
          </a:bodyPr>
          <a:lstStyle/>
          <a:p>
            <a:pPr algn="r">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600">
                <a:solidFill>
                  <a:srgbClr val="000000"/>
                </a:solidFill>
              </a:rPr>
              <a:t>視聴覚資料</a:t>
            </a:r>
          </a:p>
        </p:txBody>
      </p:sp>
      <p:sp>
        <p:nvSpPr>
          <p:cNvPr id="26637" name="Text Box 12"/>
          <p:cNvSpPr txBox="1">
            <a:spLocks noChangeArrowheads="1"/>
          </p:cNvSpPr>
          <p:nvPr/>
        </p:nvSpPr>
        <p:spPr bwMode="auto">
          <a:xfrm>
            <a:off x="2357438" y="3238500"/>
            <a:ext cx="428625" cy="2405063"/>
          </a:xfrm>
          <a:prstGeom prst="rect">
            <a:avLst/>
          </a:prstGeom>
          <a:noFill/>
          <a:ln w="12600">
            <a:solidFill>
              <a:srgbClr val="000000"/>
            </a:solidFill>
            <a:miter lim="800000"/>
            <a:headEnd/>
            <a:tailEnd/>
          </a:ln>
        </p:spPr>
        <p:txBody>
          <a:bodyPr vert="eaVert" lIns="90000" tIns="46800" rIns="90000" bIns="46800">
            <a:spAutoFit/>
          </a:bodyPr>
          <a:lstStyle/>
          <a:p>
            <a:pPr algn="r">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600">
                <a:solidFill>
                  <a:srgbClr val="000000"/>
                </a:solidFill>
              </a:rPr>
              <a:t>商用ＤＢ</a:t>
            </a:r>
          </a:p>
        </p:txBody>
      </p:sp>
      <p:sp>
        <p:nvSpPr>
          <p:cNvPr id="26638" name="Text Box 13"/>
          <p:cNvSpPr txBox="1">
            <a:spLocks noChangeArrowheads="1"/>
          </p:cNvSpPr>
          <p:nvPr/>
        </p:nvSpPr>
        <p:spPr bwMode="auto">
          <a:xfrm>
            <a:off x="2889250" y="3238500"/>
            <a:ext cx="396875" cy="2405063"/>
          </a:xfrm>
          <a:prstGeom prst="rect">
            <a:avLst/>
          </a:prstGeom>
          <a:solidFill>
            <a:srgbClr val="CC99FF"/>
          </a:solidFill>
          <a:ln w="12600">
            <a:solidFill>
              <a:srgbClr val="000000"/>
            </a:solidFill>
            <a:miter lim="800000"/>
            <a:headEnd/>
            <a:tailEnd/>
          </a:ln>
        </p:spPr>
        <p:txBody>
          <a:bodyPr vert="eaVert" lIns="90000" tIns="46800" rIns="90000" bIns="46800">
            <a:spAutoFit/>
          </a:bodyPr>
          <a:lstStyle/>
          <a:p>
            <a:pPr algn="r">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400">
                <a:solidFill>
                  <a:srgbClr val="000000"/>
                </a:solidFill>
              </a:rPr>
              <a:t>電子情報（リンク）</a:t>
            </a:r>
          </a:p>
        </p:txBody>
      </p:sp>
      <p:sp>
        <p:nvSpPr>
          <p:cNvPr id="26639" name="Text Box 14"/>
          <p:cNvSpPr txBox="1">
            <a:spLocks noChangeArrowheads="1"/>
          </p:cNvSpPr>
          <p:nvPr/>
        </p:nvSpPr>
        <p:spPr bwMode="auto">
          <a:xfrm>
            <a:off x="1978025" y="3238500"/>
            <a:ext cx="396875" cy="2405063"/>
          </a:xfrm>
          <a:prstGeom prst="rect">
            <a:avLst/>
          </a:prstGeom>
          <a:solidFill>
            <a:srgbClr val="CC99FF"/>
          </a:solidFill>
          <a:ln w="12600">
            <a:solidFill>
              <a:srgbClr val="000000"/>
            </a:solidFill>
            <a:miter lim="800000"/>
            <a:headEnd/>
            <a:tailEnd/>
          </a:ln>
        </p:spPr>
        <p:txBody>
          <a:bodyPr vert="eaVert" lIns="90000" tIns="46800" rIns="90000" bIns="46800">
            <a:spAutoFit/>
          </a:bodyPr>
          <a:lstStyle/>
          <a:p>
            <a:pPr algn="r">
              <a:spcBef>
                <a:spcPts val="875"/>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400">
                <a:solidFill>
                  <a:srgbClr val="000000"/>
                </a:solidFill>
              </a:rPr>
              <a:t>成田市関係新聞記事ＤＢ</a:t>
            </a:r>
          </a:p>
        </p:txBody>
      </p:sp>
      <p:sp>
        <p:nvSpPr>
          <p:cNvPr id="26640" name="AutoShape 15"/>
          <p:cNvSpPr>
            <a:spLocks noChangeArrowheads="1"/>
          </p:cNvSpPr>
          <p:nvPr/>
        </p:nvSpPr>
        <p:spPr bwMode="auto">
          <a:xfrm>
            <a:off x="3833813" y="1800225"/>
            <a:ext cx="1206500" cy="2520950"/>
          </a:xfrm>
          <a:prstGeom prst="can">
            <a:avLst>
              <a:gd name="adj" fmla="val 52237"/>
            </a:avLst>
          </a:prstGeom>
          <a:solidFill>
            <a:srgbClr val="33CC66"/>
          </a:solidFill>
          <a:ln w="12600">
            <a:solidFill>
              <a:srgbClr val="000000"/>
            </a:solidFill>
            <a:miter lim="800000"/>
            <a:headEnd/>
            <a:tailEnd/>
          </a:ln>
        </p:spPr>
        <p:txBody>
          <a:bodyPr wrap="none" anchor="ctr"/>
          <a:lstStyle/>
          <a:p>
            <a:endParaRPr lang="ja-JP" altLang="en-US"/>
          </a:p>
        </p:txBody>
      </p:sp>
      <p:sp>
        <p:nvSpPr>
          <p:cNvPr id="26641" name="Text Box 16"/>
          <p:cNvSpPr txBox="1">
            <a:spLocks noChangeArrowheads="1"/>
          </p:cNvSpPr>
          <p:nvPr/>
        </p:nvSpPr>
        <p:spPr bwMode="auto">
          <a:xfrm>
            <a:off x="3810000" y="2603500"/>
            <a:ext cx="1219200" cy="338138"/>
          </a:xfrm>
          <a:prstGeom prst="rect">
            <a:avLst/>
          </a:prstGeom>
          <a:noFill/>
          <a:ln w="9525">
            <a:noFill/>
            <a:round/>
            <a:headEnd/>
            <a:tailEnd/>
          </a:ln>
        </p:spPr>
        <p:txBody>
          <a:bodyPr lIns="90000" tIns="46800" rIns="90000" bIns="46800">
            <a:spAutoFit/>
          </a:bodyPr>
          <a:lstStyle/>
          <a:p>
            <a:pPr algn="ctr">
              <a:spcBef>
                <a:spcPts val="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600">
                <a:solidFill>
                  <a:srgbClr val="000000"/>
                </a:solidFill>
              </a:rPr>
              <a:t>目録情報</a:t>
            </a:r>
          </a:p>
        </p:txBody>
      </p:sp>
      <p:sp>
        <p:nvSpPr>
          <p:cNvPr id="26642" name="Text Box 17"/>
          <p:cNvSpPr txBox="1">
            <a:spLocks noChangeArrowheads="1"/>
          </p:cNvSpPr>
          <p:nvPr/>
        </p:nvSpPr>
        <p:spPr bwMode="auto">
          <a:xfrm>
            <a:off x="3906838" y="3500438"/>
            <a:ext cx="952500" cy="458787"/>
          </a:xfrm>
          <a:prstGeom prst="rect">
            <a:avLst/>
          </a:prstGeom>
          <a:noFill/>
          <a:ln w="9525">
            <a:noFill/>
            <a:round/>
            <a:headEnd/>
            <a:tailEnd/>
          </a:ln>
        </p:spPr>
        <p:txBody>
          <a:bodyPr lIns="90000" tIns="46800" rIns="90000" bIns="46800">
            <a:spAutoFit/>
          </a:bodyPr>
          <a:lstStyle/>
          <a:p>
            <a:pPr algn="ctr">
              <a:spcBef>
                <a:spcPts val="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200">
                <a:solidFill>
                  <a:srgbClr val="000000"/>
                </a:solidFill>
              </a:rPr>
              <a:t>書誌的事項＋付加情報</a:t>
            </a:r>
          </a:p>
        </p:txBody>
      </p:sp>
      <p:sp>
        <p:nvSpPr>
          <p:cNvPr id="26643" name="AutoShape 18"/>
          <p:cNvSpPr>
            <a:spLocks noChangeArrowheads="1"/>
          </p:cNvSpPr>
          <p:nvPr/>
        </p:nvSpPr>
        <p:spPr bwMode="auto">
          <a:xfrm>
            <a:off x="4319588" y="4143375"/>
            <a:ext cx="1081087" cy="2336800"/>
          </a:xfrm>
          <a:prstGeom prst="can">
            <a:avLst>
              <a:gd name="adj" fmla="val 57531"/>
            </a:avLst>
          </a:prstGeom>
          <a:solidFill>
            <a:srgbClr val="FF00FF"/>
          </a:solidFill>
          <a:ln w="12600">
            <a:solidFill>
              <a:srgbClr val="000000"/>
            </a:solidFill>
            <a:miter lim="800000"/>
            <a:headEnd/>
            <a:tailEnd/>
          </a:ln>
        </p:spPr>
        <p:txBody>
          <a:bodyPr wrap="none" anchor="ctr"/>
          <a:lstStyle/>
          <a:p>
            <a:endParaRPr lang="ja-JP" altLang="en-US"/>
          </a:p>
        </p:txBody>
      </p:sp>
      <p:sp>
        <p:nvSpPr>
          <p:cNvPr id="26644" name="Text Box 19"/>
          <p:cNvSpPr txBox="1">
            <a:spLocks noChangeArrowheads="1"/>
          </p:cNvSpPr>
          <p:nvPr/>
        </p:nvSpPr>
        <p:spPr bwMode="auto">
          <a:xfrm>
            <a:off x="4319588" y="4808538"/>
            <a:ext cx="1081087" cy="1196975"/>
          </a:xfrm>
          <a:prstGeom prst="rect">
            <a:avLst/>
          </a:prstGeom>
          <a:noFill/>
          <a:ln w="9525">
            <a:noFill/>
            <a:round/>
            <a:headEnd/>
            <a:tailEnd/>
          </a:ln>
        </p:spPr>
        <p:txBody>
          <a:bodyPr lIns="90000" tIns="46800" rIns="90000" bIns="46800">
            <a:spAutoFit/>
          </a:bodyPr>
          <a:lstStyle/>
          <a:p>
            <a:pPr algn="ctr">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600">
                <a:solidFill>
                  <a:srgbClr val="000000"/>
                </a:solidFill>
              </a:rPr>
              <a:t>レファレンス</a:t>
            </a:r>
            <a:r>
              <a:rPr lang="ja-JP" altLang="en-US" sz="1600">
                <a:solidFill>
                  <a:srgbClr val="000000"/>
                </a:solidFill>
              </a:rPr>
              <a:t>事例</a:t>
            </a:r>
            <a:endParaRPr lang="ja-JP" altLang="en-GB" sz="1600">
              <a:solidFill>
                <a:srgbClr val="000000"/>
              </a:solidFill>
            </a:endParaRPr>
          </a:p>
          <a:p>
            <a:pPr algn="ctr">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600">
                <a:solidFill>
                  <a:srgbClr val="000000"/>
                </a:solidFill>
              </a:rPr>
              <a:t>データベース</a:t>
            </a:r>
          </a:p>
        </p:txBody>
      </p:sp>
      <p:sp>
        <p:nvSpPr>
          <p:cNvPr id="26645" name="Text Box 20"/>
          <p:cNvSpPr txBox="1">
            <a:spLocks noChangeArrowheads="1"/>
          </p:cNvSpPr>
          <p:nvPr/>
        </p:nvSpPr>
        <p:spPr bwMode="auto">
          <a:xfrm>
            <a:off x="5410200" y="1428750"/>
            <a:ext cx="731838" cy="355600"/>
          </a:xfrm>
          <a:prstGeom prst="rect">
            <a:avLst/>
          </a:prstGeom>
          <a:noFill/>
          <a:ln w="19080">
            <a:solidFill>
              <a:srgbClr val="000000"/>
            </a:solidFill>
            <a:miter lim="800000"/>
            <a:headEnd/>
            <a:tailEnd/>
          </a:ln>
        </p:spPr>
        <p:txBody>
          <a:bodyPr lIns="90000" tIns="46800" rIns="90000" bIns="46800">
            <a:spAutoFit/>
          </a:bodyPr>
          <a:lstStyle/>
          <a:p>
            <a:pPr algn="ctr">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600">
                <a:solidFill>
                  <a:srgbClr val="000000"/>
                </a:solidFill>
              </a:rPr>
              <a:t>司書</a:t>
            </a:r>
          </a:p>
        </p:txBody>
      </p:sp>
      <p:sp>
        <p:nvSpPr>
          <p:cNvPr id="26646" name="AutoShape 21"/>
          <p:cNvSpPr>
            <a:spLocks noChangeArrowheads="1"/>
          </p:cNvSpPr>
          <p:nvPr/>
        </p:nvSpPr>
        <p:spPr bwMode="auto">
          <a:xfrm>
            <a:off x="5483225" y="2182813"/>
            <a:ext cx="585788" cy="527050"/>
          </a:xfrm>
          <a:prstGeom prst="triangle">
            <a:avLst>
              <a:gd name="adj" fmla="val 50000"/>
            </a:avLst>
          </a:prstGeom>
          <a:noFill/>
          <a:ln w="12600">
            <a:solidFill>
              <a:srgbClr val="000000"/>
            </a:solidFill>
            <a:miter lim="800000"/>
            <a:headEnd/>
            <a:tailEnd/>
          </a:ln>
        </p:spPr>
        <p:txBody>
          <a:bodyPr wrap="none" anchor="ctr"/>
          <a:lstStyle/>
          <a:p>
            <a:endParaRPr lang="ja-JP" altLang="en-US"/>
          </a:p>
        </p:txBody>
      </p:sp>
      <p:sp>
        <p:nvSpPr>
          <p:cNvPr id="26647" name="Oval 22"/>
          <p:cNvSpPr>
            <a:spLocks noChangeArrowheads="1"/>
          </p:cNvSpPr>
          <p:nvPr/>
        </p:nvSpPr>
        <p:spPr bwMode="auto">
          <a:xfrm>
            <a:off x="5410200" y="1881188"/>
            <a:ext cx="731838" cy="452437"/>
          </a:xfrm>
          <a:prstGeom prst="ellipse">
            <a:avLst/>
          </a:prstGeom>
          <a:solidFill>
            <a:srgbClr val="FFFFFF"/>
          </a:solidFill>
          <a:ln w="12600">
            <a:solidFill>
              <a:srgbClr val="000000"/>
            </a:solidFill>
            <a:miter lim="800000"/>
            <a:headEnd/>
            <a:tailEnd/>
          </a:ln>
        </p:spPr>
        <p:txBody>
          <a:bodyPr wrap="none" anchor="ctr"/>
          <a:lstStyle/>
          <a:p>
            <a:endParaRPr lang="ja-JP" altLang="en-US"/>
          </a:p>
        </p:txBody>
      </p:sp>
      <p:sp>
        <p:nvSpPr>
          <p:cNvPr id="26648" name="Text Box 23"/>
          <p:cNvSpPr txBox="1">
            <a:spLocks noChangeArrowheads="1"/>
          </p:cNvSpPr>
          <p:nvPr/>
        </p:nvSpPr>
        <p:spPr bwMode="auto">
          <a:xfrm>
            <a:off x="3490913" y="3240088"/>
            <a:ext cx="366712" cy="2332037"/>
          </a:xfrm>
          <a:prstGeom prst="rect">
            <a:avLst/>
          </a:prstGeom>
          <a:solidFill>
            <a:srgbClr val="CC99FF"/>
          </a:solidFill>
          <a:ln w="12600">
            <a:solidFill>
              <a:srgbClr val="000000"/>
            </a:solidFill>
            <a:miter lim="800000"/>
            <a:headEnd/>
            <a:tailEnd/>
          </a:ln>
        </p:spPr>
        <p:txBody>
          <a:bodyPr vert="eaVert" lIns="90000" tIns="46800" rIns="90000" bIns="46800">
            <a:spAutoFit/>
          </a:bodyPr>
          <a:lstStyle/>
          <a:p>
            <a:pPr algn="r">
              <a:spcBef>
                <a:spcPts val="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200">
                <a:solidFill>
                  <a:srgbClr val="000000"/>
                </a:solidFill>
              </a:rPr>
              <a:t>成田のむかしＤＢ</a:t>
            </a:r>
          </a:p>
        </p:txBody>
      </p:sp>
      <p:sp>
        <p:nvSpPr>
          <p:cNvPr id="26649" name="Oval 24"/>
          <p:cNvSpPr>
            <a:spLocks noChangeArrowheads="1"/>
          </p:cNvSpPr>
          <p:nvPr/>
        </p:nvSpPr>
        <p:spPr bwMode="auto">
          <a:xfrm>
            <a:off x="7972425" y="2786063"/>
            <a:ext cx="731838" cy="452437"/>
          </a:xfrm>
          <a:prstGeom prst="ellipse">
            <a:avLst/>
          </a:prstGeom>
          <a:solidFill>
            <a:srgbClr val="FFFFFF"/>
          </a:solidFill>
          <a:ln w="12600">
            <a:solidFill>
              <a:srgbClr val="000000"/>
            </a:solidFill>
            <a:miter lim="800000"/>
            <a:headEnd/>
            <a:tailEnd/>
          </a:ln>
        </p:spPr>
        <p:txBody>
          <a:bodyPr wrap="none" anchor="ctr"/>
          <a:lstStyle/>
          <a:p>
            <a:endParaRPr lang="ja-JP" altLang="en-US"/>
          </a:p>
        </p:txBody>
      </p:sp>
      <p:sp>
        <p:nvSpPr>
          <p:cNvPr id="26650" name="Text Box 25"/>
          <p:cNvSpPr txBox="1">
            <a:spLocks noChangeArrowheads="1"/>
          </p:cNvSpPr>
          <p:nvPr/>
        </p:nvSpPr>
        <p:spPr bwMode="auto">
          <a:xfrm>
            <a:off x="7826375" y="2182813"/>
            <a:ext cx="1025525" cy="355600"/>
          </a:xfrm>
          <a:prstGeom prst="rect">
            <a:avLst/>
          </a:prstGeom>
          <a:noFill/>
          <a:ln w="19080">
            <a:solidFill>
              <a:srgbClr val="000000"/>
            </a:solidFill>
            <a:miter lim="800000"/>
            <a:headEnd/>
            <a:tailEnd/>
          </a:ln>
        </p:spPr>
        <p:txBody>
          <a:bodyPr lIns="90000" tIns="46800" rIns="90000" bIns="46800">
            <a:spAutoFit/>
          </a:bodyPr>
          <a:lstStyle/>
          <a:p>
            <a:pPr algn="ctr">
              <a:spcBef>
                <a:spcPts val="100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600">
                <a:solidFill>
                  <a:srgbClr val="000000"/>
                </a:solidFill>
              </a:rPr>
              <a:t>利用者</a:t>
            </a:r>
          </a:p>
        </p:txBody>
      </p:sp>
      <p:sp>
        <p:nvSpPr>
          <p:cNvPr id="26651" name="AutoShape 26"/>
          <p:cNvSpPr>
            <a:spLocks noChangeArrowheads="1"/>
          </p:cNvSpPr>
          <p:nvPr/>
        </p:nvSpPr>
        <p:spPr bwMode="auto">
          <a:xfrm>
            <a:off x="1092200" y="3087688"/>
            <a:ext cx="6954838" cy="377825"/>
          </a:xfrm>
          <a:prstGeom prst="homePlate">
            <a:avLst>
              <a:gd name="adj" fmla="val 460189"/>
            </a:avLst>
          </a:prstGeom>
          <a:solidFill>
            <a:srgbClr val="FFFF99"/>
          </a:solidFill>
          <a:ln w="19080">
            <a:solidFill>
              <a:srgbClr val="000000"/>
            </a:solidFill>
            <a:miter lim="800000"/>
            <a:headEnd/>
            <a:tailEnd/>
          </a:ln>
        </p:spPr>
        <p:txBody>
          <a:bodyPr wrap="none" anchor="ctr"/>
          <a:lstStyle/>
          <a:p>
            <a:endParaRPr lang="ja-JP" altLang="en-US"/>
          </a:p>
        </p:txBody>
      </p:sp>
      <p:sp>
        <p:nvSpPr>
          <p:cNvPr id="26652" name="Text Box 27"/>
          <p:cNvSpPr txBox="1">
            <a:spLocks noChangeArrowheads="1"/>
          </p:cNvSpPr>
          <p:nvPr/>
        </p:nvSpPr>
        <p:spPr bwMode="auto">
          <a:xfrm>
            <a:off x="1371600" y="3124200"/>
            <a:ext cx="3810000" cy="368300"/>
          </a:xfrm>
          <a:prstGeom prst="rect">
            <a:avLst/>
          </a:prstGeom>
          <a:noFill/>
          <a:ln w="9525">
            <a:noFill/>
            <a:round/>
            <a:headEnd/>
            <a:tailEnd/>
          </a:ln>
        </p:spPr>
        <p:txBody>
          <a:bodyPr lIns="90000" tIns="46800" rIns="90000" bIns="46800">
            <a:spAutoFit/>
          </a:bodyPr>
          <a:lstStyle/>
          <a:p>
            <a:pPr algn="ctr">
              <a:spcBef>
                <a:spcPts val="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a:solidFill>
                  <a:srgbClr val="000000"/>
                </a:solidFill>
              </a:rPr>
              <a:t>横断的な検索・資料提供</a:t>
            </a:r>
          </a:p>
        </p:txBody>
      </p:sp>
      <p:sp>
        <p:nvSpPr>
          <p:cNvPr id="26653" name="AutoShape 28"/>
          <p:cNvSpPr>
            <a:spLocks noChangeArrowheads="1"/>
          </p:cNvSpPr>
          <p:nvPr/>
        </p:nvSpPr>
        <p:spPr bwMode="auto">
          <a:xfrm rot="-2100000">
            <a:off x="6537325" y="4217988"/>
            <a:ext cx="2287588" cy="838200"/>
          </a:xfrm>
          <a:prstGeom prst="hexagon">
            <a:avLst>
              <a:gd name="adj" fmla="val 68229"/>
              <a:gd name="vf" fmla="val 115470"/>
            </a:avLst>
          </a:prstGeom>
          <a:solidFill>
            <a:srgbClr val="FF3366"/>
          </a:solidFill>
          <a:ln w="12600">
            <a:solidFill>
              <a:srgbClr val="000000"/>
            </a:solidFill>
            <a:miter lim="800000"/>
            <a:headEnd/>
            <a:tailEnd/>
          </a:ln>
        </p:spPr>
        <p:txBody>
          <a:bodyPr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600">
                <a:solidFill>
                  <a:srgbClr val="000000"/>
                </a:solidFill>
              </a:rPr>
              <a:t>すべてを一度に検索</a:t>
            </a:r>
          </a:p>
        </p:txBody>
      </p:sp>
      <p:sp>
        <p:nvSpPr>
          <p:cNvPr id="26654" name="AutoShape 29"/>
          <p:cNvSpPr>
            <a:spLocks noChangeArrowheads="1"/>
          </p:cNvSpPr>
          <p:nvPr/>
        </p:nvSpPr>
        <p:spPr bwMode="auto">
          <a:xfrm rot="1500000">
            <a:off x="6046788" y="2365375"/>
            <a:ext cx="1692275" cy="471488"/>
          </a:xfrm>
          <a:prstGeom prst="rightArrow">
            <a:avLst>
              <a:gd name="adj1" fmla="val 50000"/>
              <a:gd name="adj2" fmla="val 89731"/>
            </a:avLst>
          </a:prstGeom>
          <a:solidFill>
            <a:srgbClr val="FFCC00"/>
          </a:solidFill>
          <a:ln w="12600">
            <a:solidFill>
              <a:srgbClr val="000000"/>
            </a:solidFill>
            <a:miter lim="800000"/>
            <a:headEnd/>
            <a:tailEnd/>
          </a:ln>
        </p:spPr>
        <p:txBody>
          <a:bodyPr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200">
                <a:solidFill>
                  <a:srgbClr val="000000"/>
                </a:solidFill>
              </a:rPr>
              <a:t>資料ナビゲーション</a:t>
            </a:r>
          </a:p>
        </p:txBody>
      </p:sp>
      <p:sp>
        <p:nvSpPr>
          <p:cNvPr id="26655" name="AutoShape 30"/>
          <p:cNvSpPr>
            <a:spLocks noChangeArrowheads="1"/>
          </p:cNvSpPr>
          <p:nvPr/>
        </p:nvSpPr>
        <p:spPr bwMode="auto">
          <a:xfrm rot="1500000">
            <a:off x="6049963" y="1778000"/>
            <a:ext cx="1697037" cy="471488"/>
          </a:xfrm>
          <a:prstGeom prst="leftArrow">
            <a:avLst>
              <a:gd name="adj1" fmla="val 50000"/>
              <a:gd name="adj2" fmla="val 89983"/>
            </a:avLst>
          </a:prstGeom>
          <a:solidFill>
            <a:srgbClr val="00CC99"/>
          </a:solidFill>
          <a:ln w="12600">
            <a:solidFill>
              <a:srgbClr val="000000"/>
            </a:solidFill>
            <a:miter lim="800000"/>
            <a:headEnd/>
            <a:tailEnd/>
          </a:ln>
        </p:spPr>
        <p:txBody>
          <a:bodyPr lIns="90000" tIns="46800" rIns="90000" bIns="46800" anchor="ctr">
            <a:spAutoFit/>
          </a:bodyPr>
          <a:lstStyle/>
          <a:p>
            <a:pPr algn="ct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200">
                <a:solidFill>
                  <a:srgbClr val="000000"/>
                </a:solidFill>
              </a:rPr>
              <a:t>司書への問合わせ</a:t>
            </a:r>
          </a:p>
        </p:txBody>
      </p:sp>
      <p:sp>
        <p:nvSpPr>
          <p:cNvPr id="26656" name="Rectangle 31"/>
          <p:cNvSpPr>
            <a:spLocks noChangeArrowheads="1"/>
          </p:cNvSpPr>
          <p:nvPr/>
        </p:nvSpPr>
        <p:spPr bwMode="auto">
          <a:xfrm>
            <a:off x="1019175" y="449263"/>
            <a:ext cx="7466013" cy="904875"/>
          </a:xfrm>
          <a:prstGeom prst="rect">
            <a:avLst/>
          </a:prstGeom>
          <a:noFill/>
          <a:ln w="9525">
            <a:noFill/>
            <a:round/>
            <a:headEnd/>
            <a:tailEnd/>
          </a:ln>
        </p:spPr>
        <p:txBody>
          <a:bodyPr wrap="none" anchor="ctr"/>
          <a:lstStyle/>
          <a:p>
            <a:endParaRPr lang="ja-JP" altLang="en-US"/>
          </a:p>
        </p:txBody>
      </p:sp>
      <p:sp>
        <p:nvSpPr>
          <p:cNvPr id="26657" name="AutoShape 32"/>
          <p:cNvSpPr>
            <a:spLocks noChangeArrowheads="1"/>
          </p:cNvSpPr>
          <p:nvPr/>
        </p:nvSpPr>
        <p:spPr bwMode="auto">
          <a:xfrm rot="6000000">
            <a:off x="4742656" y="3331369"/>
            <a:ext cx="1506538" cy="476250"/>
          </a:xfrm>
          <a:prstGeom prst="homePlate">
            <a:avLst>
              <a:gd name="adj" fmla="val 79083"/>
            </a:avLst>
          </a:prstGeom>
          <a:solidFill>
            <a:srgbClr val="FFCC00"/>
          </a:solidFill>
          <a:ln w="12600">
            <a:solidFill>
              <a:srgbClr val="000000"/>
            </a:solidFill>
            <a:miter lim="800000"/>
            <a:headEnd/>
            <a:tailEnd/>
          </a:ln>
        </p:spPr>
        <p:txBody>
          <a:bodyPr wrap="none" anchor="ctr"/>
          <a:lstStyle/>
          <a:p>
            <a:endParaRPr lang="ja-JP" altLang="en-US"/>
          </a:p>
        </p:txBody>
      </p:sp>
      <p:sp>
        <p:nvSpPr>
          <p:cNvPr id="10273" name="Text Box 33"/>
          <p:cNvSpPr txBox="1">
            <a:spLocks noChangeArrowheads="1"/>
          </p:cNvSpPr>
          <p:nvPr/>
        </p:nvSpPr>
        <p:spPr bwMode="auto">
          <a:xfrm>
            <a:off x="798513" y="542925"/>
            <a:ext cx="7686675" cy="642938"/>
          </a:xfrm>
          <a:prstGeom prst="rect">
            <a:avLst/>
          </a:prstGeom>
          <a:noFill/>
          <a:ln w="9525">
            <a:noFill/>
            <a:round/>
            <a:headEnd/>
            <a:tailEnd/>
          </a:ln>
          <a:effectLst/>
        </p:spPr>
        <p:txBody>
          <a:bodyPr lIns="90000" tIns="46800" rIns="90000" bIns="46800" anchor="ctr">
            <a:spAutoFit/>
          </a:bodyPr>
          <a:lstStyle/>
          <a:p>
            <a:pPr algn="ctr">
              <a:buClr>
                <a:srgbClr val="0000FF"/>
              </a:buCl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lang="ja-JP" altLang="en-GB" sz="3600" b="1" dirty="0">
                <a:solidFill>
                  <a:schemeClr val="tx2"/>
                </a:solidFill>
                <a:effectLst>
                  <a:outerShdw blurRad="38100" dist="38100" dir="2700000" algn="tl">
                    <a:srgbClr val="C0C0C0"/>
                  </a:outerShdw>
                </a:effectLst>
                <a:latin typeface="+mj-ea"/>
                <a:ea typeface="+mj-ea"/>
              </a:rPr>
              <a:t>成田市立図書館の情報提供システム</a:t>
            </a:r>
          </a:p>
        </p:txBody>
      </p:sp>
      <p:sp>
        <p:nvSpPr>
          <p:cNvPr id="26659" name="Text Box 34"/>
          <p:cNvSpPr txBox="1">
            <a:spLocks noChangeArrowheads="1"/>
          </p:cNvSpPr>
          <p:nvPr/>
        </p:nvSpPr>
        <p:spPr bwMode="auto">
          <a:xfrm rot="540000">
            <a:off x="5327650" y="2854325"/>
            <a:ext cx="363538" cy="1055688"/>
          </a:xfrm>
          <a:prstGeom prst="rect">
            <a:avLst/>
          </a:prstGeom>
          <a:noFill/>
          <a:ln w="9525">
            <a:noFill/>
            <a:round/>
            <a:headEnd/>
            <a:tailEnd/>
          </a:ln>
        </p:spPr>
        <p:txBody>
          <a:bodyPr vert="eaVert" lIns="90000" tIns="46800" rIns="90000" bIns="46800">
            <a:spAutoFit/>
          </a:bodyPr>
          <a:lstStyle/>
          <a:p>
            <a:pPr algn="ctr">
              <a:spcBef>
                <a:spcPts val="750"/>
              </a:spcBef>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ja-JP" altLang="en-GB" sz="1200">
                <a:solidFill>
                  <a:srgbClr val="000000"/>
                </a:solidFill>
              </a:rPr>
              <a:t>ナレッジ蓄積</a:t>
            </a:r>
          </a:p>
        </p:txBody>
      </p:sp>
    </p:spTree>
  </p:cSld>
  <p:clrMapOvr>
    <a:masterClrMapping/>
  </p:clrMapOvr>
  <p:transition spd="med" advTm="16"/>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コンテンツ プレースホルダ 2"/>
          <p:cNvSpPr>
            <a:spLocks noGrp="1"/>
          </p:cNvSpPr>
          <p:nvPr>
            <p:ph idx="1"/>
          </p:nvPr>
        </p:nvSpPr>
        <p:spPr>
          <a:xfrm>
            <a:off x="457200" y="1285875"/>
            <a:ext cx="7758113" cy="5000625"/>
          </a:xfrm>
        </p:spPr>
        <p:txBody>
          <a:bodyPr>
            <a:normAutofit/>
          </a:bodyPr>
          <a:lstStyle/>
          <a:p>
            <a:pPr marL="365760" indent="-256032" eaLnBrk="1" fontAlgn="auto" hangingPunct="1">
              <a:spcAft>
                <a:spcPts val="0"/>
              </a:spcAft>
              <a:buFont typeface="Wingdings 3"/>
              <a:buNone/>
              <a:defRPr/>
            </a:pPr>
            <a:r>
              <a:rPr lang="ja-JP" altLang="en-US" dirty="0" smtClean="0"/>
              <a:t>１．ホームページのコンセプト</a:t>
            </a:r>
          </a:p>
          <a:p>
            <a:pPr marL="365760" indent="-256032" eaLnBrk="1" fontAlgn="auto" hangingPunct="1">
              <a:spcAft>
                <a:spcPts val="0"/>
              </a:spcAft>
              <a:buFont typeface="Wingdings" pitchFamily="2" charset="2"/>
              <a:buNone/>
              <a:defRPr/>
            </a:pPr>
            <a:r>
              <a:rPr lang="ja-JP" altLang="en-US" dirty="0" smtClean="0"/>
              <a:t>２．電子情報（リンク）</a:t>
            </a:r>
          </a:p>
          <a:p>
            <a:pPr marL="365760" indent="-256032" eaLnBrk="1" fontAlgn="auto" hangingPunct="1">
              <a:spcAft>
                <a:spcPts val="0"/>
              </a:spcAft>
              <a:buFont typeface="Wingdings 3"/>
              <a:buNone/>
              <a:defRPr/>
            </a:pPr>
            <a:r>
              <a:rPr lang="ja-JP" altLang="en-US" dirty="0" smtClean="0"/>
              <a:t>３．図書館システム更新計画</a:t>
            </a:r>
          </a:p>
          <a:p>
            <a:pPr marL="365760" indent="-256032" eaLnBrk="1" fontAlgn="auto" hangingPunct="1">
              <a:spcAft>
                <a:spcPts val="0"/>
              </a:spcAft>
              <a:buFont typeface="Wingdings" pitchFamily="2" charset="2"/>
              <a:buNone/>
              <a:defRPr/>
            </a:pPr>
            <a:r>
              <a:rPr lang="ja-JP" altLang="en-US" b="1" dirty="0" smtClean="0">
                <a:solidFill>
                  <a:schemeClr val="accent5">
                    <a:lumMod val="75000"/>
                  </a:schemeClr>
                </a:solidFill>
              </a:rPr>
              <a:t>４．レファレンスを目立たせる</a:t>
            </a:r>
            <a:endParaRPr lang="en-US" altLang="ja-JP" b="1" dirty="0" smtClean="0">
              <a:solidFill>
                <a:schemeClr val="accent5">
                  <a:lumMod val="75000"/>
                </a:schemeClr>
              </a:solidFill>
            </a:endParaRPr>
          </a:p>
          <a:p>
            <a:pPr marL="365760" indent="-256032" eaLnBrk="1" fontAlgn="auto" hangingPunct="1">
              <a:spcAft>
                <a:spcPts val="0"/>
              </a:spcAft>
              <a:buFont typeface="Wingdings 3"/>
              <a:buNone/>
              <a:defRPr/>
            </a:pPr>
            <a:r>
              <a:rPr lang="ja-JP" altLang="en-US" dirty="0" smtClean="0"/>
              <a:t>５．情報発信の戦略</a:t>
            </a:r>
            <a:endParaRPr lang="en-US" altLang="ja-JP" dirty="0" smtClean="0"/>
          </a:p>
          <a:p>
            <a:pPr marL="365760" indent="-256032" eaLnBrk="1" fontAlgn="auto" hangingPunct="1">
              <a:spcAft>
                <a:spcPts val="0"/>
              </a:spcAft>
              <a:buFont typeface="Wingdings 3"/>
              <a:buNone/>
              <a:defRPr/>
            </a:pPr>
            <a:r>
              <a:rPr lang="ja-JP" altLang="en-US" dirty="0" smtClean="0">
                <a:latin typeface="+mn-ea"/>
              </a:rPr>
              <a:t>６</a:t>
            </a:r>
            <a:r>
              <a:rPr lang="ja-JP" altLang="en-US" dirty="0" smtClean="0"/>
              <a:t>．新しいホームページのコンセプト</a:t>
            </a:r>
          </a:p>
        </p:txBody>
      </p:sp>
      <p:sp>
        <p:nvSpPr>
          <p:cNvPr id="2" name="タイトル 1"/>
          <p:cNvSpPr>
            <a:spLocks noGrp="1"/>
          </p:cNvSpPr>
          <p:nvPr>
            <p:ph type="title"/>
          </p:nvPr>
        </p:nvSpPr>
        <p:spPr/>
        <p:txBody>
          <a:bodyPr/>
          <a:lstStyle/>
          <a:p>
            <a:pPr eaLnBrk="1" fontAlgn="auto" hangingPunct="1">
              <a:spcAft>
                <a:spcPts val="0"/>
              </a:spcAft>
              <a:defRPr/>
            </a:pPr>
            <a:r>
              <a:rPr lang="ja-JP" altLang="en-US" dirty="0" smtClean="0"/>
              <a:t>目次</a:t>
            </a:r>
            <a:endParaRPr lang="ja-JP" altLang="en-US" dirty="0"/>
          </a:p>
        </p:txBody>
      </p:sp>
    </p:spTree>
  </p:cSld>
  <p:clrMapOvr>
    <a:masterClrMapping/>
  </p:clrMapOvr>
  <p:transition advTm="5563"/>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コンテンツ プレースホルダ 2"/>
          <p:cNvSpPr>
            <a:spLocks noGrp="1"/>
          </p:cNvSpPr>
          <p:nvPr>
            <p:ph idx="1"/>
          </p:nvPr>
        </p:nvSpPr>
        <p:spPr>
          <a:xfrm>
            <a:off x="428625" y="1357313"/>
            <a:ext cx="8358188" cy="5072062"/>
          </a:xfrm>
        </p:spPr>
        <p:txBody>
          <a:bodyPr>
            <a:normAutofit lnSpcReduction="10000"/>
          </a:bodyPr>
          <a:lstStyle/>
          <a:p>
            <a:pPr marL="365760" indent="-256032" eaLnBrk="1" fontAlgn="auto" hangingPunct="1">
              <a:spcAft>
                <a:spcPts val="0"/>
              </a:spcAft>
              <a:buFont typeface="Wingdings 3"/>
              <a:buChar char=""/>
              <a:defRPr/>
            </a:pPr>
            <a:r>
              <a:rPr lang="ja-JP" altLang="en-US" dirty="0" smtClean="0"/>
              <a:t>成田市は千葉県の北総にある面積約</a:t>
            </a:r>
            <a:r>
              <a:rPr lang="en-US" altLang="ja-JP" dirty="0" smtClean="0"/>
              <a:t>214</a:t>
            </a:r>
            <a:r>
              <a:rPr lang="ja-JP" altLang="en-US" dirty="0" smtClean="0"/>
              <a:t>平方メートル，人口約</a:t>
            </a:r>
            <a:r>
              <a:rPr lang="en-US" altLang="ja-JP" dirty="0" smtClean="0"/>
              <a:t>12</a:t>
            </a:r>
            <a:r>
              <a:rPr lang="ja-JP" altLang="en-US" dirty="0" smtClean="0"/>
              <a:t>万の自治体。成田空港，成田山が有名。</a:t>
            </a:r>
          </a:p>
          <a:p>
            <a:pPr marL="365760" indent="-256032" eaLnBrk="1" fontAlgn="auto" hangingPunct="1">
              <a:spcAft>
                <a:spcPts val="0"/>
              </a:spcAft>
              <a:buFont typeface="Wingdings 3"/>
              <a:buChar char=""/>
              <a:defRPr/>
            </a:pPr>
            <a:r>
              <a:rPr lang="ja-JP" altLang="en-US" dirty="0" smtClean="0"/>
              <a:t>成田市立図書館（本館は駅から徒歩２０分のニュータウンにあり。事実上の</a:t>
            </a:r>
            <a:r>
              <a:rPr lang="en-US" altLang="ja-JP" dirty="0" smtClean="0"/>
              <a:t>1</a:t>
            </a:r>
            <a:r>
              <a:rPr lang="ja-JP" altLang="en-US" dirty="0" smtClean="0"/>
              <a:t>館運営（分館は</a:t>
            </a:r>
            <a:r>
              <a:rPr lang="en-US" altLang="ja-JP" dirty="0" smtClean="0"/>
              <a:t>14</a:t>
            </a:r>
            <a:r>
              <a:rPr lang="ja-JP" altLang="en-US" dirty="0" smtClean="0"/>
              <a:t>） ）</a:t>
            </a:r>
            <a:endParaRPr lang="en-US" altLang="ja-JP" dirty="0" smtClean="0"/>
          </a:p>
          <a:p>
            <a:pPr marL="365760" indent="-256032" eaLnBrk="1" fontAlgn="auto" hangingPunct="1">
              <a:spcAft>
                <a:spcPts val="0"/>
              </a:spcAft>
              <a:buFont typeface="Wingdings 3"/>
              <a:buChar char=""/>
              <a:defRPr/>
            </a:pPr>
            <a:r>
              <a:rPr lang="en-US" altLang="ja-JP" dirty="0" smtClean="0"/>
              <a:t>1984</a:t>
            </a:r>
            <a:r>
              <a:rPr lang="ja-JP" altLang="en-US" dirty="0" smtClean="0"/>
              <a:t>年</a:t>
            </a:r>
            <a:r>
              <a:rPr lang="en-US" altLang="ja-JP" dirty="0" smtClean="0"/>
              <a:t>10</a:t>
            </a:r>
            <a:r>
              <a:rPr lang="ja-JP" altLang="en-US" dirty="0" smtClean="0"/>
              <a:t>月開館</a:t>
            </a:r>
            <a:endParaRPr lang="en-US" altLang="ja-JP" dirty="0" smtClean="0"/>
          </a:p>
          <a:p>
            <a:pPr marL="365760" indent="-256032" eaLnBrk="1" fontAlgn="auto" hangingPunct="1">
              <a:spcAft>
                <a:spcPts val="0"/>
              </a:spcAft>
              <a:buFont typeface="Wingdings 3"/>
              <a:buChar char=""/>
              <a:defRPr/>
            </a:pPr>
            <a:r>
              <a:rPr lang="ja-JP" altLang="en-US" dirty="0" smtClean="0"/>
              <a:t>蔵書冊数：約</a:t>
            </a:r>
            <a:r>
              <a:rPr lang="en-US" altLang="ja-JP" dirty="0" smtClean="0"/>
              <a:t>75</a:t>
            </a:r>
            <a:r>
              <a:rPr lang="ja-JP" altLang="en-US" dirty="0" smtClean="0"/>
              <a:t>万冊</a:t>
            </a:r>
            <a:endParaRPr lang="en-US" altLang="ja-JP" dirty="0" smtClean="0"/>
          </a:p>
          <a:p>
            <a:pPr marL="365760" indent="-256032" eaLnBrk="1" fontAlgn="auto" hangingPunct="1">
              <a:spcAft>
                <a:spcPts val="0"/>
              </a:spcAft>
              <a:buFont typeface="Wingdings 3"/>
              <a:buChar char=""/>
              <a:defRPr/>
            </a:pPr>
            <a:r>
              <a:rPr lang="ja-JP" altLang="en-US" dirty="0" smtClean="0"/>
              <a:t>貸出点数：約</a:t>
            </a:r>
            <a:r>
              <a:rPr lang="en-US" altLang="ja-JP" dirty="0" smtClean="0"/>
              <a:t>130</a:t>
            </a:r>
            <a:r>
              <a:rPr lang="ja-JP" altLang="en-US" dirty="0" smtClean="0"/>
              <a:t>万／年</a:t>
            </a:r>
            <a:endParaRPr lang="en-US" altLang="ja-JP" dirty="0" smtClean="0"/>
          </a:p>
          <a:p>
            <a:pPr marL="365760" indent="-256032" eaLnBrk="1" fontAlgn="auto" hangingPunct="1">
              <a:spcAft>
                <a:spcPts val="0"/>
              </a:spcAft>
              <a:buFont typeface="Wingdings 3"/>
              <a:buChar char=""/>
              <a:defRPr/>
            </a:pPr>
            <a:r>
              <a:rPr lang="ja-JP" altLang="en-US" dirty="0" smtClean="0"/>
              <a:t>（無制限だった貸出点数を</a:t>
            </a:r>
            <a:r>
              <a:rPr lang="en-US" altLang="ja-JP" dirty="0" smtClean="0"/>
              <a:t>2007</a:t>
            </a:r>
            <a:r>
              <a:rPr lang="ja-JP" altLang="en-US" dirty="0" smtClean="0"/>
              <a:t>年</a:t>
            </a:r>
            <a:r>
              <a:rPr lang="en-US" altLang="ja-JP" dirty="0" smtClean="0"/>
              <a:t>9</a:t>
            </a:r>
            <a:r>
              <a:rPr lang="ja-JP" altLang="en-US" dirty="0" smtClean="0"/>
              <a:t>月より市民</a:t>
            </a:r>
            <a:r>
              <a:rPr lang="en-US" altLang="ja-JP" dirty="0" smtClean="0"/>
              <a:t>13</a:t>
            </a:r>
            <a:r>
              <a:rPr lang="ja-JP" altLang="en-US" dirty="0" smtClean="0"/>
              <a:t>点，市外</a:t>
            </a:r>
            <a:r>
              <a:rPr lang="en-US" altLang="ja-JP" dirty="0" smtClean="0"/>
              <a:t>3</a:t>
            </a:r>
            <a:r>
              <a:rPr lang="ja-JP" altLang="en-US" dirty="0" smtClean="0"/>
              <a:t>点に制限したので，</a:t>
            </a:r>
            <a:r>
              <a:rPr lang="en-US" altLang="ja-JP" dirty="0" smtClean="0"/>
              <a:t>2008</a:t>
            </a:r>
            <a:r>
              <a:rPr lang="ja-JP" altLang="en-US" dirty="0" smtClean="0"/>
              <a:t>年度は予想</a:t>
            </a:r>
            <a:r>
              <a:rPr lang="en-US" altLang="ja-JP" dirty="0" smtClean="0"/>
              <a:t>122</a:t>
            </a:r>
            <a:r>
              <a:rPr lang="ja-JP" altLang="en-US" dirty="0" smtClean="0"/>
              <a:t>万）</a:t>
            </a:r>
            <a:endParaRPr lang="en-US" altLang="ja-JP" dirty="0" smtClean="0"/>
          </a:p>
          <a:p>
            <a:pPr marL="365760" indent="-256032" eaLnBrk="1" fontAlgn="auto" hangingPunct="1">
              <a:spcAft>
                <a:spcPts val="0"/>
              </a:spcAft>
              <a:buFont typeface="Wingdings 3"/>
              <a:buChar char=""/>
              <a:defRPr/>
            </a:pPr>
            <a:r>
              <a:rPr lang="ja-JP" altLang="en-US" dirty="0" smtClean="0"/>
              <a:t>予約処理件数：ずっと</a:t>
            </a:r>
            <a:r>
              <a:rPr lang="en-US" altLang="ja-JP" dirty="0" smtClean="0"/>
              <a:t>3</a:t>
            </a:r>
            <a:r>
              <a:rPr lang="ja-JP" altLang="en-US" dirty="0" smtClean="0"/>
              <a:t>万超えなかったのが，ネット予約開始（</a:t>
            </a:r>
            <a:r>
              <a:rPr lang="en-US" altLang="ja-JP" dirty="0" smtClean="0"/>
              <a:t>2007</a:t>
            </a:r>
            <a:r>
              <a:rPr lang="ja-JP" altLang="en-US" dirty="0" smtClean="0"/>
              <a:t>年</a:t>
            </a:r>
            <a:r>
              <a:rPr lang="en-US" altLang="ja-JP" dirty="0" smtClean="0"/>
              <a:t>4</a:t>
            </a:r>
            <a:r>
              <a:rPr lang="ja-JP" altLang="en-US" dirty="0" smtClean="0"/>
              <a:t>月より）で</a:t>
            </a:r>
            <a:r>
              <a:rPr lang="en-US" altLang="ja-JP" dirty="0" smtClean="0"/>
              <a:t>2007</a:t>
            </a:r>
            <a:r>
              <a:rPr lang="ja-JP" altLang="en-US" dirty="0" smtClean="0"/>
              <a:t>年度は</a:t>
            </a:r>
            <a:r>
              <a:rPr lang="en-US" altLang="ja-JP" dirty="0" smtClean="0"/>
              <a:t>4</a:t>
            </a:r>
            <a:r>
              <a:rPr lang="ja-JP" altLang="en-US" dirty="0" smtClean="0"/>
              <a:t>万，</a:t>
            </a:r>
            <a:r>
              <a:rPr lang="en-US" altLang="ja-JP" dirty="0" smtClean="0"/>
              <a:t>2008</a:t>
            </a:r>
            <a:r>
              <a:rPr lang="ja-JP" altLang="en-US" dirty="0" smtClean="0"/>
              <a:t>年度は予想</a:t>
            </a:r>
            <a:r>
              <a:rPr lang="en-US" altLang="ja-JP" dirty="0" smtClean="0"/>
              <a:t>5</a:t>
            </a:r>
            <a:r>
              <a:rPr lang="ja-JP" altLang="en-US" dirty="0" smtClean="0"/>
              <a:t>万</a:t>
            </a:r>
            <a:r>
              <a:rPr lang="en-US" altLang="ja-JP" dirty="0" smtClean="0"/>
              <a:t>2</a:t>
            </a:r>
            <a:r>
              <a:rPr lang="ja-JP" altLang="en-US" dirty="0" smtClean="0"/>
              <a:t>千）</a:t>
            </a:r>
          </a:p>
        </p:txBody>
      </p:sp>
      <p:sp>
        <p:nvSpPr>
          <p:cNvPr id="2" name="タイトル 1"/>
          <p:cNvSpPr>
            <a:spLocks noGrp="1"/>
          </p:cNvSpPr>
          <p:nvPr>
            <p:ph type="title"/>
          </p:nvPr>
        </p:nvSpPr>
        <p:spPr>
          <a:xfrm>
            <a:off x="457200" y="274638"/>
            <a:ext cx="7467600" cy="1011237"/>
          </a:xfrm>
        </p:spPr>
        <p:txBody>
          <a:bodyPr/>
          <a:lstStyle/>
          <a:p>
            <a:pPr eaLnBrk="1" fontAlgn="auto" hangingPunct="1">
              <a:spcAft>
                <a:spcPts val="0"/>
              </a:spcAft>
              <a:defRPr/>
            </a:pPr>
            <a:r>
              <a:rPr lang="ja-JP" altLang="en-US" dirty="0" smtClean="0"/>
              <a:t>成田市，図書館の概要</a:t>
            </a:r>
            <a:endParaRPr lang="ja-JP" altLang="en-US" dirty="0"/>
          </a:p>
        </p:txBody>
      </p:sp>
    </p:spTree>
  </p:cSld>
  <p:clrMapOvr>
    <a:masterClrMapping/>
  </p:clrMapOvr>
  <p:transition advTm="1094"/>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コンテンツ プレースホルダ 2"/>
          <p:cNvSpPr>
            <a:spLocks noGrp="1"/>
          </p:cNvSpPr>
          <p:nvPr>
            <p:ph idx="1"/>
          </p:nvPr>
        </p:nvSpPr>
        <p:spPr>
          <a:xfrm>
            <a:off x="457200" y="1600200"/>
            <a:ext cx="7467600" cy="3829050"/>
          </a:xfrm>
        </p:spPr>
        <p:txBody>
          <a:bodyPr/>
          <a:lstStyle/>
          <a:p>
            <a:pPr eaLnBrk="1" hangingPunct="1"/>
            <a:r>
              <a:rPr lang="ja-JP" altLang="en-US" smtClean="0"/>
              <a:t>レファレンスの前面化を図る。</a:t>
            </a:r>
            <a:endParaRPr lang="en-US" altLang="ja-JP" smtClean="0"/>
          </a:p>
          <a:p>
            <a:pPr eaLnBrk="1" hangingPunct="1"/>
            <a:r>
              <a:rPr lang="ja-JP" altLang="en-US" smtClean="0"/>
              <a:t>具体的には，</a:t>
            </a:r>
            <a:endParaRPr lang="en-US" altLang="ja-JP" smtClean="0"/>
          </a:p>
          <a:p>
            <a:pPr eaLnBrk="1" hangingPunct="1"/>
            <a:r>
              <a:rPr lang="ja-JP" altLang="en-US" smtClean="0"/>
              <a:t>カウンターレイアウトの変更（写真）</a:t>
            </a:r>
            <a:endParaRPr lang="en-US" altLang="ja-JP" smtClean="0"/>
          </a:p>
          <a:p>
            <a:pPr eaLnBrk="1" hangingPunct="1"/>
            <a:r>
              <a:rPr lang="ja-JP" altLang="en-US" smtClean="0"/>
              <a:t>メインに「本の相談」コーナーを移動，イスを配置，番号札を配置。待ち席も設置，カウンター前面に出口を開けて，書架へ行きやすくする。</a:t>
            </a:r>
            <a:endParaRPr lang="en-US" altLang="ja-JP" smtClean="0"/>
          </a:p>
          <a:p>
            <a:pPr eaLnBrk="1" hangingPunct="1">
              <a:buFont typeface="Wingdings" pitchFamily="2" charset="2"/>
              <a:buNone/>
            </a:pPr>
            <a:endParaRPr lang="ja-JP" altLang="en-US" smtClean="0"/>
          </a:p>
        </p:txBody>
      </p:sp>
      <p:sp>
        <p:nvSpPr>
          <p:cNvPr id="2" name="タイトル 1"/>
          <p:cNvSpPr>
            <a:spLocks noGrp="1"/>
          </p:cNvSpPr>
          <p:nvPr>
            <p:ph type="title"/>
          </p:nvPr>
        </p:nvSpPr>
        <p:spPr>
          <a:xfrm>
            <a:off x="457200" y="274638"/>
            <a:ext cx="7467600" cy="939800"/>
          </a:xfrm>
        </p:spPr>
        <p:txBody>
          <a:bodyPr/>
          <a:lstStyle/>
          <a:p>
            <a:pPr eaLnBrk="1" fontAlgn="auto" hangingPunct="1">
              <a:spcAft>
                <a:spcPts val="0"/>
              </a:spcAft>
              <a:defRPr/>
            </a:pPr>
            <a:r>
              <a:rPr lang="ja-JP" altLang="en-US" dirty="0" smtClean="0"/>
              <a:t>レファレンスを目立たせる</a:t>
            </a:r>
            <a:endParaRPr lang="ja-JP" altLang="en-US" dirty="0"/>
          </a:p>
        </p:txBody>
      </p:sp>
    </p:spTree>
    <p:custDataLst>
      <p:tags r:id="rId1"/>
    </p:custDataLst>
  </p:cSld>
  <p:clrMapOvr>
    <a:masterClrMapping/>
  </p:clrMapOvr>
  <p:transition advTm="62094"/>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4"/>
          <p:cNvPicPr>
            <a:picLocks noGrp="1" noChangeAspect="1" noChangeArrowheads="1"/>
          </p:cNvPicPr>
          <p:nvPr>
            <p:ph idx="1"/>
          </p:nvPr>
        </p:nvPicPr>
        <p:blipFill>
          <a:blip r:embed="rId3"/>
          <a:srcRect/>
          <a:stretch>
            <a:fillRect/>
          </a:stretch>
        </p:blipFill>
        <p:spPr>
          <a:xfrm>
            <a:off x="2071688" y="857250"/>
            <a:ext cx="4111625" cy="5786438"/>
          </a:xfrm>
        </p:spPr>
      </p:pic>
      <p:sp>
        <p:nvSpPr>
          <p:cNvPr id="2" name="タイトル 1"/>
          <p:cNvSpPr>
            <a:spLocks noGrp="1"/>
          </p:cNvSpPr>
          <p:nvPr>
            <p:ph type="title"/>
          </p:nvPr>
        </p:nvSpPr>
        <p:spPr>
          <a:xfrm>
            <a:off x="457200" y="274638"/>
            <a:ext cx="7467600" cy="582612"/>
          </a:xfrm>
        </p:spPr>
        <p:txBody>
          <a:bodyPr>
            <a:normAutofit fontScale="90000"/>
          </a:bodyPr>
          <a:lstStyle/>
          <a:p>
            <a:pPr eaLnBrk="1" fontAlgn="auto" hangingPunct="1">
              <a:spcAft>
                <a:spcPts val="0"/>
              </a:spcAft>
              <a:defRPr/>
            </a:pPr>
            <a:r>
              <a:rPr lang="ja-JP" altLang="en-US" dirty="0" smtClean="0"/>
              <a:t>カウンターレイアウト変更</a:t>
            </a:r>
            <a:endParaRPr lang="ja-JP" altLang="en-US" dirty="0"/>
          </a:p>
        </p:txBody>
      </p:sp>
      <p:sp>
        <p:nvSpPr>
          <p:cNvPr id="4" name="円/楕円 3"/>
          <p:cNvSpPr/>
          <p:nvPr/>
        </p:nvSpPr>
        <p:spPr>
          <a:xfrm>
            <a:off x="2928938" y="1143000"/>
            <a:ext cx="2071687" cy="135731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角丸四角形吹き出し 5"/>
          <p:cNvSpPr/>
          <p:nvPr/>
        </p:nvSpPr>
        <p:spPr>
          <a:xfrm>
            <a:off x="6215063" y="428625"/>
            <a:ext cx="2428875" cy="1428750"/>
          </a:xfrm>
          <a:prstGeom prst="wedgeRoundRectCallout">
            <a:avLst>
              <a:gd name="adj1" fmla="val -96805"/>
              <a:gd name="adj2" fmla="val 43470"/>
              <a:gd name="adj3" fmla="val 16667"/>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相談コーナーを一番目立つところへ</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467600" cy="796925"/>
          </a:xfrm>
        </p:spPr>
        <p:txBody>
          <a:bodyPr/>
          <a:lstStyle/>
          <a:p>
            <a:pPr eaLnBrk="1" fontAlgn="auto" hangingPunct="1">
              <a:spcAft>
                <a:spcPts val="0"/>
              </a:spcAft>
              <a:defRPr/>
            </a:pPr>
            <a:r>
              <a:rPr lang="ja-JP" altLang="en-US" dirty="0" smtClean="0"/>
              <a:t>カウンターレイアウト変更後</a:t>
            </a:r>
            <a:endParaRPr lang="ja-JP" altLang="en-US" dirty="0"/>
          </a:p>
        </p:txBody>
      </p:sp>
      <p:pic>
        <p:nvPicPr>
          <p:cNvPr id="30723" name="Picture 2"/>
          <p:cNvPicPr>
            <a:picLocks noGrp="1" noChangeAspect="1" noChangeArrowheads="1"/>
          </p:cNvPicPr>
          <p:nvPr>
            <p:ph idx="1"/>
          </p:nvPr>
        </p:nvPicPr>
        <p:blipFill>
          <a:blip r:embed="rId3"/>
          <a:srcRect/>
          <a:stretch>
            <a:fillRect/>
          </a:stretch>
        </p:blipFill>
        <p:spPr>
          <a:xfrm>
            <a:off x="1500188" y="1500188"/>
            <a:ext cx="5500687" cy="4125912"/>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コンテンツ プレースホルダ 2"/>
          <p:cNvSpPr>
            <a:spLocks noGrp="1"/>
          </p:cNvSpPr>
          <p:nvPr>
            <p:ph idx="1"/>
          </p:nvPr>
        </p:nvSpPr>
        <p:spPr>
          <a:xfrm>
            <a:off x="457200" y="1285875"/>
            <a:ext cx="7758113" cy="5000625"/>
          </a:xfrm>
        </p:spPr>
        <p:txBody>
          <a:bodyPr>
            <a:normAutofit/>
          </a:bodyPr>
          <a:lstStyle/>
          <a:p>
            <a:pPr marL="365760" indent="-256032" eaLnBrk="1" fontAlgn="auto" hangingPunct="1">
              <a:spcAft>
                <a:spcPts val="0"/>
              </a:spcAft>
              <a:buFont typeface="Wingdings 3"/>
              <a:buNone/>
              <a:defRPr/>
            </a:pPr>
            <a:r>
              <a:rPr lang="ja-JP" altLang="en-US" dirty="0" smtClean="0"/>
              <a:t>１．ホームページのコンセプト</a:t>
            </a:r>
          </a:p>
          <a:p>
            <a:pPr marL="365760" indent="-256032" eaLnBrk="1" fontAlgn="auto" hangingPunct="1">
              <a:spcAft>
                <a:spcPts val="0"/>
              </a:spcAft>
              <a:buFont typeface="Wingdings" pitchFamily="2" charset="2"/>
              <a:buNone/>
              <a:defRPr/>
            </a:pPr>
            <a:r>
              <a:rPr lang="ja-JP" altLang="en-US" dirty="0" smtClean="0"/>
              <a:t>２．電子情報（リンク）</a:t>
            </a:r>
          </a:p>
          <a:p>
            <a:pPr marL="365760" indent="-256032" eaLnBrk="1" fontAlgn="auto" hangingPunct="1">
              <a:spcAft>
                <a:spcPts val="0"/>
              </a:spcAft>
              <a:buFont typeface="Wingdings 3"/>
              <a:buNone/>
              <a:defRPr/>
            </a:pPr>
            <a:r>
              <a:rPr lang="ja-JP" altLang="en-US" dirty="0" smtClean="0"/>
              <a:t>３．図書館システム更新計画</a:t>
            </a:r>
          </a:p>
          <a:p>
            <a:pPr marL="365760" indent="-256032" eaLnBrk="1" fontAlgn="auto" hangingPunct="1">
              <a:spcAft>
                <a:spcPts val="0"/>
              </a:spcAft>
              <a:buFont typeface="Wingdings" pitchFamily="2" charset="2"/>
              <a:buNone/>
              <a:defRPr/>
            </a:pPr>
            <a:r>
              <a:rPr lang="ja-JP" altLang="en-US" dirty="0" smtClean="0"/>
              <a:t>４．レファレンスを目立たせる</a:t>
            </a:r>
            <a:endParaRPr lang="en-US" altLang="ja-JP" dirty="0" smtClean="0"/>
          </a:p>
          <a:p>
            <a:pPr marL="365760" indent="-256032" eaLnBrk="1" fontAlgn="auto" hangingPunct="1">
              <a:spcAft>
                <a:spcPts val="0"/>
              </a:spcAft>
              <a:buFont typeface="Wingdings 3"/>
              <a:buNone/>
              <a:defRPr/>
            </a:pPr>
            <a:r>
              <a:rPr lang="ja-JP" altLang="en-US" b="1" dirty="0" smtClean="0">
                <a:solidFill>
                  <a:schemeClr val="accent5">
                    <a:lumMod val="75000"/>
                  </a:schemeClr>
                </a:solidFill>
              </a:rPr>
              <a:t>５．情報発信の戦略</a:t>
            </a:r>
            <a:endParaRPr lang="en-US" altLang="ja-JP" b="1" dirty="0" smtClean="0">
              <a:solidFill>
                <a:schemeClr val="accent5">
                  <a:lumMod val="75000"/>
                </a:schemeClr>
              </a:solidFill>
            </a:endParaRPr>
          </a:p>
          <a:p>
            <a:pPr marL="365760" indent="-256032" eaLnBrk="1" fontAlgn="auto" hangingPunct="1">
              <a:spcAft>
                <a:spcPts val="0"/>
              </a:spcAft>
              <a:buFont typeface="Wingdings 3"/>
              <a:buNone/>
              <a:defRPr/>
            </a:pPr>
            <a:r>
              <a:rPr lang="ja-JP" altLang="en-US" dirty="0" smtClean="0">
                <a:latin typeface="+mn-ea"/>
              </a:rPr>
              <a:t>６</a:t>
            </a:r>
            <a:r>
              <a:rPr lang="ja-JP" altLang="en-US" dirty="0" smtClean="0"/>
              <a:t>．新しいホームページのコンセプト</a:t>
            </a:r>
          </a:p>
        </p:txBody>
      </p:sp>
      <p:sp>
        <p:nvSpPr>
          <p:cNvPr id="2" name="タイトル 1"/>
          <p:cNvSpPr>
            <a:spLocks noGrp="1"/>
          </p:cNvSpPr>
          <p:nvPr>
            <p:ph type="title"/>
          </p:nvPr>
        </p:nvSpPr>
        <p:spPr/>
        <p:txBody>
          <a:bodyPr/>
          <a:lstStyle/>
          <a:p>
            <a:pPr eaLnBrk="1" fontAlgn="auto" hangingPunct="1">
              <a:spcAft>
                <a:spcPts val="0"/>
              </a:spcAft>
              <a:defRPr/>
            </a:pPr>
            <a:r>
              <a:rPr lang="ja-JP" altLang="en-US" dirty="0" smtClean="0"/>
              <a:t>目次</a:t>
            </a:r>
            <a:endParaRPr lang="ja-JP" altLang="en-US" dirty="0"/>
          </a:p>
        </p:txBody>
      </p:sp>
    </p:spTree>
  </p:cSld>
  <p:clrMapOvr>
    <a:masterClrMapping/>
  </p:clrMapOvr>
  <p:transition advTm="5563"/>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コンテンツ プレースホルダ 2"/>
          <p:cNvSpPr>
            <a:spLocks noGrp="1"/>
          </p:cNvSpPr>
          <p:nvPr>
            <p:ph idx="1"/>
          </p:nvPr>
        </p:nvSpPr>
        <p:spPr>
          <a:xfrm>
            <a:off x="357188" y="2143125"/>
            <a:ext cx="8215312" cy="3429000"/>
          </a:xfrm>
        </p:spPr>
        <p:txBody>
          <a:bodyPr>
            <a:normAutofit lnSpcReduction="10000"/>
          </a:bodyPr>
          <a:lstStyle/>
          <a:p>
            <a:pPr marL="365760" indent="-256032" eaLnBrk="1" fontAlgn="auto" hangingPunct="1">
              <a:spcAft>
                <a:spcPts val="0"/>
              </a:spcAft>
              <a:buFont typeface="Wingdings 3"/>
              <a:buChar char=""/>
              <a:defRPr/>
            </a:pPr>
            <a:r>
              <a:rPr lang="ja-JP" altLang="en-US" b="1" dirty="0" smtClean="0">
                <a:solidFill>
                  <a:srgbClr val="0070C0"/>
                </a:solidFill>
              </a:rPr>
              <a:t>検索できないものは存在しない</a:t>
            </a:r>
          </a:p>
          <a:p>
            <a:pPr marL="365760" indent="-256032" eaLnBrk="1" fontAlgn="auto" hangingPunct="1">
              <a:spcAft>
                <a:spcPts val="0"/>
              </a:spcAft>
              <a:buFont typeface="Wingdings 3"/>
              <a:buNone/>
              <a:defRPr/>
            </a:pPr>
            <a:r>
              <a:rPr lang="en-US" altLang="ja-JP" dirty="0" smtClean="0"/>
              <a:t>	1</a:t>
            </a:r>
            <a:r>
              <a:rPr lang="ja-JP" altLang="en-US" dirty="0" smtClean="0"/>
              <a:t>枚ものの地図や，地域資料のリーフレットフォルダ，マイクロフィルム，契約しているオンラインデータベースも書誌登録して検索できるように。</a:t>
            </a:r>
            <a:endParaRPr lang="en-US" altLang="ja-JP" dirty="0" smtClean="0"/>
          </a:p>
          <a:p>
            <a:pPr marL="365760" indent="-256032" eaLnBrk="1" fontAlgn="auto" hangingPunct="1">
              <a:spcAft>
                <a:spcPts val="0"/>
              </a:spcAft>
              <a:buFont typeface="Wingdings 3"/>
              <a:buChar char=""/>
              <a:defRPr/>
            </a:pPr>
            <a:r>
              <a:rPr lang="ja-JP" altLang="en-US" b="1" dirty="0" smtClean="0">
                <a:solidFill>
                  <a:srgbClr val="0070C0"/>
                </a:solidFill>
              </a:rPr>
              <a:t>データの価値を高める</a:t>
            </a:r>
            <a:endParaRPr lang="en-US" altLang="ja-JP" b="1" dirty="0" smtClean="0">
              <a:solidFill>
                <a:srgbClr val="0070C0"/>
              </a:solidFill>
            </a:endParaRPr>
          </a:p>
          <a:p>
            <a:pPr marL="365760" indent="-256032" eaLnBrk="1" fontAlgn="auto" hangingPunct="1">
              <a:spcAft>
                <a:spcPts val="0"/>
              </a:spcAft>
              <a:buFont typeface="Wingdings" pitchFamily="2" charset="2"/>
              <a:buNone/>
              <a:defRPr/>
            </a:pPr>
            <a:r>
              <a:rPr lang="en-US" altLang="ja-JP" dirty="0" smtClean="0"/>
              <a:t>	</a:t>
            </a:r>
            <a:r>
              <a:rPr lang="ja-JP" altLang="en-US" dirty="0" smtClean="0"/>
              <a:t>独自タグで自館データを管理していく。</a:t>
            </a:r>
            <a:endParaRPr lang="en-US" altLang="ja-JP" dirty="0" smtClean="0"/>
          </a:p>
          <a:p>
            <a:pPr marL="365760" indent="-256032" eaLnBrk="1" fontAlgn="auto" hangingPunct="1">
              <a:spcAft>
                <a:spcPts val="0"/>
              </a:spcAft>
              <a:buFont typeface="Wingdings 3"/>
              <a:buNone/>
              <a:defRPr/>
            </a:pPr>
            <a:r>
              <a:rPr lang="en-US" altLang="ja-JP" dirty="0" smtClean="0"/>
              <a:t>	</a:t>
            </a:r>
            <a:r>
              <a:rPr lang="ja-JP" altLang="en-US" dirty="0" smtClean="0"/>
              <a:t>図書</a:t>
            </a:r>
            <a:r>
              <a:rPr lang="ja-JP" altLang="en-US" dirty="0" smtClean="0">
                <a:latin typeface="+mn-ea"/>
              </a:rPr>
              <a:t>館でユニーク書誌番号を管理（システム非依存のもの）。</a:t>
            </a:r>
            <a:endParaRPr lang="ja-JP" altLang="en-US" dirty="0" smtClean="0"/>
          </a:p>
          <a:p>
            <a:pPr marL="365760" indent="-256032" eaLnBrk="1" fontAlgn="auto" hangingPunct="1">
              <a:spcAft>
                <a:spcPts val="0"/>
              </a:spcAft>
              <a:buFont typeface="Wingdings" pitchFamily="2" charset="2"/>
              <a:buNone/>
              <a:defRPr/>
            </a:pPr>
            <a:endParaRPr lang="ja-JP" altLang="en-US" dirty="0" smtClean="0"/>
          </a:p>
        </p:txBody>
      </p:sp>
      <p:sp>
        <p:nvSpPr>
          <p:cNvPr id="2" name="タイトル 1"/>
          <p:cNvSpPr>
            <a:spLocks noGrp="1"/>
          </p:cNvSpPr>
          <p:nvPr>
            <p:ph type="title"/>
          </p:nvPr>
        </p:nvSpPr>
        <p:spPr>
          <a:xfrm>
            <a:off x="457200" y="274638"/>
            <a:ext cx="7901014" cy="1725602"/>
          </a:xfrm>
        </p:spPr>
        <p:txBody>
          <a:bodyPr/>
          <a:lstStyle/>
          <a:p>
            <a:pPr eaLnBrk="1" fontAlgn="auto" hangingPunct="1">
              <a:spcAft>
                <a:spcPts val="0"/>
              </a:spcAft>
              <a:defRPr/>
            </a:pPr>
            <a:r>
              <a:rPr lang="ja-JP" altLang="en-US" dirty="0" smtClean="0"/>
              <a:t>情報発信の戦略</a:t>
            </a:r>
            <a:r>
              <a:rPr lang="en-US" altLang="ja-JP" dirty="0" smtClean="0"/>
              <a:t/>
            </a:r>
            <a:br>
              <a:rPr lang="en-US" altLang="ja-JP" dirty="0" smtClean="0"/>
            </a:br>
            <a:r>
              <a:rPr lang="en-US" altLang="ja-JP" dirty="0" smtClean="0"/>
              <a:t>	</a:t>
            </a:r>
            <a:r>
              <a:rPr lang="ja-JP" altLang="en-US" sz="3600" dirty="0" smtClean="0"/>
              <a:t>インターネット時代の図書館</a:t>
            </a:r>
            <a:endParaRPr lang="ja-JP" altLang="en-US" sz="3600" dirty="0"/>
          </a:p>
        </p:txBody>
      </p:sp>
    </p:spTree>
    <p:custDataLst>
      <p:tags r:id="rId1"/>
    </p:custDataLst>
  </p:cSld>
  <p:clrMapOvr>
    <a:masterClrMapping/>
  </p:clrMapOvr>
  <p:transition advTm="8478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anim calcmode="lin" valueType="num">
                                      <p:cBhvr additive="base">
                                        <p:cTn id="7" dur="500" fill="hold"/>
                                        <p:tgtEl>
                                          <p:spTgt spid="2048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04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0483">
                                            <p:txEl>
                                              <p:pRg st="1" end="1"/>
                                            </p:txEl>
                                          </p:spTgt>
                                        </p:tgtEl>
                                        <p:attrNameLst>
                                          <p:attrName>style.visibility</p:attrName>
                                        </p:attrNameLst>
                                      </p:cBhvr>
                                      <p:to>
                                        <p:strVal val="visible"/>
                                      </p:to>
                                    </p:set>
                                    <p:anim calcmode="lin" valueType="num">
                                      <p:cBhvr additive="base">
                                        <p:cTn id="13" dur="500" fill="hold"/>
                                        <p:tgtEl>
                                          <p:spTgt spid="2048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04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0483">
                                            <p:txEl>
                                              <p:pRg st="2" end="2"/>
                                            </p:txEl>
                                          </p:spTgt>
                                        </p:tgtEl>
                                        <p:attrNameLst>
                                          <p:attrName>style.visibility</p:attrName>
                                        </p:attrNameLst>
                                      </p:cBhvr>
                                      <p:to>
                                        <p:strVal val="visible"/>
                                      </p:to>
                                    </p:set>
                                    <p:anim calcmode="lin" valueType="num">
                                      <p:cBhvr additive="base">
                                        <p:cTn id="19" dur="500" fill="hold"/>
                                        <p:tgtEl>
                                          <p:spTgt spid="2048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048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0483">
                                            <p:txEl>
                                              <p:pRg st="3" end="3"/>
                                            </p:txEl>
                                          </p:spTgt>
                                        </p:tgtEl>
                                        <p:attrNameLst>
                                          <p:attrName>style.visibility</p:attrName>
                                        </p:attrNameLst>
                                      </p:cBhvr>
                                      <p:to>
                                        <p:strVal val="visible"/>
                                      </p:to>
                                    </p:set>
                                    <p:anim calcmode="lin" valueType="num">
                                      <p:cBhvr additive="base">
                                        <p:cTn id="25" dur="500" fill="hold"/>
                                        <p:tgtEl>
                                          <p:spTgt spid="2048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048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0483">
                                            <p:txEl>
                                              <p:pRg st="4" end="4"/>
                                            </p:txEl>
                                          </p:spTgt>
                                        </p:tgtEl>
                                        <p:attrNameLst>
                                          <p:attrName>style.visibility</p:attrName>
                                        </p:attrNameLst>
                                      </p:cBhvr>
                                      <p:to>
                                        <p:strVal val="visible"/>
                                      </p:to>
                                    </p:set>
                                    <p:anim calcmode="lin" valueType="num">
                                      <p:cBhvr additive="base">
                                        <p:cTn id="31" dur="500" fill="hold"/>
                                        <p:tgtEl>
                                          <p:spTgt spid="2048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048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472518" cy="868362"/>
          </a:xfrm>
        </p:spPr>
        <p:txBody>
          <a:bodyPr/>
          <a:lstStyle/>
          <a:p>
            <a:pPr eaLnBrk="1" fontAlgn="auto" hangingPunct="1">
              <a:spcAft>
                <a:spcPts val="0"/>
              </a:spcAft>
              <a:defRPr/>
            </a:pPr>
            <a:r>
              <a:rPr lang="ja-JP" altLang="en-US" dirty="0" smtClean="0"/>
              <a:t>情報発信の戦略</a:t>
            </a:r>
            <a:endParaRPr lang="ja-JP" altLang="en-US" dirty="0"/>
          </a:p>
        </p:txBody>
      </p:sp>
      <p:sp>
        <p:nvSpPr>
          <p:cNvPr id="13" name="コンテンツ プレースホルダ 2"/>
          <p:cNvSpPr txBox="1">
            <a:spLocks/>
          </p:cNvSpPr>
          <p:nvPr/>
        </p:nvSpPr>
        <p:spPr bwMode="auto">
          <a:xfrm>
            <a:off x="500063" y="1214438"/>
            <a:ext cx="7758112" cy="4786312"/>
          </a:xfrm>
          <a:prstGeom prst="rect">
            <a:avLst/>
          </a:prstGeom>
          <a:noFill/>
          <a:ln w="9525">
            <a:noFill/>
            <a:miter lim="800000"/>
            <a:headEnd/>
            <a:tailEnd/>
          </a:ln>
        </p:spPr>
        <p:txBody>
          <a:bodyPr/>
          <a:lstStyle/>
          <a:p>
            <a:pPr marL="273050" indent="-273050">
              <a:spcBef>
                <a:spcPts val="600"/>
              </a:spcBef>
              <a:buClr>
                <a:schemeClr val="accent1"/>
              </a:buClr>
              <a:buSzPct val="70000"/>
              <a:buFont typeface="Wingdings" pitchFamily="2" charset="2"/>
              <a:buChar char="l"/>
              <a:defRPr/>
            </a:pPr>
            <a:endParaRPr lang="en-US" altLang="ja-JP" sz="2400" dirty="0">
              <a:latin typeface="+mn-lt"/>
              <a:ea typeface="+mn-ea"/>
            </a:endParaRPr>
          </a:p>
        </p:txBody>
      </p:sp>
      <p:sp>
        <p:nvSpPr>
          <p:cNvPr id="4" name="コンテンツ プレースホルダ 2"/>
          <p:cNvSpPr>
            <a:spLocks noGrp="1"/>
          </p:cNvSpPr>
          <p:nvPr>
            <p:ph idx="1"/>
          </p:nvPr>
        </p:nvSpPr>
        <p:spPr>
          <a:xfrm>
            <a:off x="428625" y="1357313"/>
            <a:ext cx="8215313" cy="4429125"/>
          </a:xfrm>
        </p:spPr>
        <p:txBody>
          <a:bodyPr>
            <a:normAutofit/>
          </a:bodyPr>
          <a:lstStyle/>
          <a:p>
            <a:pPr marL="365760" indent="-256032" eaLnBrk="1" fontAlgn="auto" hangingPunct="1">
              <a:spcAft>
                <a:spcPts val="0"/>
              </a:spcAft>
              <a:buFont typeface="Wingdings 3"/>
              <a:buChar char=""/>
              <a:defRPr/>
            </a:pPr>
            <a:r>
              <a:rPr lang="en-US" altLang="ja-JP" b="1" dirty="0" smtClean="0">
                <a:solidFill>
                  <a:schemeClr val="accent6"/>
                </a:solidFill>
                <a:latin typeface="+mn-ea"/>
              </a:rPr>
              <a:t>『</a:t>
            </a:r>
            <a:r>
              <a:rPr lang="ja-JP" altLang="en-US" b="1" dirty="0" smtClean="0">
                <a:solidFill>
                  <a:schemeClr val="accent6"/>
                </a:solidFill>
                <a:latin typeface="+mn-ea"/>
              </a:rPr>
              <a:t>見える化</a:t>
            </a:r>
            <a:r>
              <a:rPr lang="en-US" altLang="ja-JP" b="1" dirty="0" smtClean="0">
                <a:solidFill>
                  <a:schemeClr val="accent6"/>
                </a:solidFill>
                <a:latin typeface="+mn-ea"/>
              </a:rPr>
              <a:t>』</a:t>
            </a:r>
          </a:p>
          <a:p>
            <a:pPr marL="365760" indent="-256032" eaLnBrk="1" fontAlgn="auto" hangingPunct="1">
              <a:spcAft>
                <a:spcPts val="0"/>
              </a:spcAft>
              <a:buFont typeface="Wingdings 3"/>
              <a:buNone/>
              <a:defRPr/>
            </a:pPr>
            <a:r>
              <a:rPr lang="en-US" altLang="ja-JP" b="1" dirty="0" smtClean="0">
                <a:solidFill>
                  <a:schemeClr val="accent6"/>
                </a:solidFill>
                <a:latin typeface="+mn-ea"/>
              </a:rPr>
              <a:t>	</a:t>
            </a:r>
            <a:r>
              <a:rPr lang="ja-JP" altLang="en-US" dirty="0" smtClean="0"/>
              <a:t>選書や，蔵書構成グループ，レファレンスなど，司書が資料構築と情報提供サービスをしていることを見える形にしていくのが目的でもある。</a:t>
            </a:r>
            <a:endParaRPr lang="en-US" altLang="ja-JP" b="1" dirty="0" smtClean="0">
              <a:solidFill>
                <a:srgbClr val="0070C0"/>
              </a:solidFill>
            </a:endParaRPr>
          </a:p>
          <a:p>
            <a:pPr marL="365760" indent="-256032" eaLnBrk="1" fontAlgn="auto" hangingPunct="1">
              <a:spcAft>
                <a:spcPts val="0"/>
              </a:spcAft>
              <a:defRPr/>
            </a:pPr>
            <a:r>
              <a:rPr lang="ja-JP" altLang="en-US" b="1" dirty="0" smtClean="0">
                <a:solidFill>
                  <a:srgbClr val="0070C0"/>
                </a:solidFill>
              </a:rPr>
              <a:t>図書館は個人芸ではダメ</a:t>
            </a:r>
            <a:endParaRPr lang="en-US" altLang="ja-JP" b="1" dirty="0" smtClean="0">
              <a:solidFill>
                <a:srgbClr val="0070C0"/>
              </a:solidFill>
            </a:endParaRPr>
          </a:p>
          <a:p>
            <a:pPr marL="365760" indent="-256032" eaLnBrk="1" fontAlgn="auto" hangingPunct="1">
              <a:spcAft>
                <a:spcPts val="0"/>
              </a:spcAft>
              <a:buFont typeface="Wingdings 3"/>
              <a:buNone/>
              <a:defRPr/>
            </a:pPr>
            <a:r>
              <a:rPr lang="en-US" altLang="ja-JP" dirty="0" smtClean="0"/>
              <a:t>	</a:t>
            </a:r>
            <a:r>
              <a:rPr lang="ja-JP" altLang="en-US" dirty="0" smtClean="0"/>
              <a:t>仕事の流れにしてしまい，館全体化させる。</a:t>
            </a:r>
            <a:endParaRPr lang="en-US" altLang="ja-JP" dirty="0" smtClean="0"/>
          </a:p>
          <a:p>
            <a:pPr marL="365760" indent="-256032" eaLnBrk="1" fontAlgn="auto" hangingPunct="1">
              <a:spcAft>
                <a:spcPts val="0"/>
              </a:spcAft>
              <a:defRPr/>
            </a:pPr>
            <a:r>
              <a:rPr lang="ja-JP" altLang="en-US" b="1" dirty="0" smtClean="0">
                <a:solidFill>
                  <a:srgbClr val="0070C0"/>
                </a:solidFill>
              </a:rPr>
              <a:t>既存の仕事を有効活用</a:t>
            </a:r>
            <a:endParaRPr lang="en-US" altLang="ja-JP" dirty="0" smtClean="0"/>
          </a:p>
          <a:p>
            <a:pPr marL="365760" indent="-256032" eaLnBrk="1" fontAlgn="auto" hangingPunct="1">
              <a:spcAft>
                <a:spcPts val="0"/>
              </a:spcAft>
              <a:buFont typeface="Wingdings 3"/>
              <a:buNone/>
              <a:defRPr/>
            </a:pPr>
            <a:r>
              <a:rPr lang="en-US" altLang="ja-JP" dirty="0" smtClean="0"/>
              <a:t>	</a:t>
            </a:r>
            <a:r>
              <a:rPr lang="ja-JP" altLang="en-US" dirty="0" smtClean="0"/>
              <a:t>いま仕事で作っている展示や，ポスター，ブックリストを使って，情報発信していく流れを作る。</a:t>
            </a:r>
            <a:endParaRPr lang="en-US" altLang="ja-JP" dirty="0" smtClean="0"/>
          </a:p>
        </p:txBody>
      </p:sp>
      <p:sp>
        <p:nvSpPr>
          <p:cNvPr id="5" name="下矢印 4"/>
          <p:cNvSpPr/>
          <p:nvPr/>
        </p:nvSpPr>
        <p:spPr>
          <a:xfrm>
            <a:off x="3214688" y="5715000"/>
            <a:ext cx="1857375" cy="714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Tree>
    <p:custDataLst>
      <p:tags r:id="rId1"/>
    </p:custDataLst>
  </p:cSld>
  <p:clrMapOvr>
    <a:masterClrMapping/>
  </p:clrMapOvr>
  <p:transition advTm="9437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
                                            <p:txEl>
                                              <p:pRg st="3" end="3"/>
                                            </p:txEl>
                                          </p:spTgt>
                                        </p:tgtEl>
                                        <p:attrNameLst>
                                          <p:attrName>style.visibility</p:attrName>
                                        </p:attrNameLst>
                                      </p:cBhvr>
                                      <p:to>
                                        <p:strVal val="visible"/>
                                      </p:to>
                                    </p:set>
                                    <p:anim calcmode="lin" valueType="num">
                                      <p:cBhvr additive="base">
                                        <p:cTn id="25" dur="50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4">
                                            <p:txEl>
                                              <p:pRg st="4" end="4"/>
                                            </p:txEl>
                                          </p:spTgt>
                                        </p:tgtEl>
                                        <p:attrNameLst>
                                          <p:attrName>style.visibility</p:attrName>
                                        </p:attrNameLst>
                                      </p:cBhvr>
                                      <p:to>
                                        <p:strVal val="visible"/>
                                      </p:to>
                                    </p:set>
                                    <p:anim calcmode="lin" valueType="num">
                                      <p:cBhvr additive="base">
                                        <p:cTn id="31" dur="50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4">
                                            <p:txEl>
                                              <p:pRg st="5" end="5"/>
                                            </p:txEl>
                                          </p:spTgt>
                                        </p:tgtEl>
                                        <p:attrNameLst>
                                          <p:attrName>style.visibility</p:attrName>
                                        </p:attrNameLst>
                                      </p:cBhvr>
                                      <p:to>
                                        <p:strVal val="visible"/>
                                      </p:to>
                                    </p:set>
                                    <p:anim calcmode="lin" valueType="num">
                                      <p:cBhvr additive="base">
                                        <p:cTn id="37" dur="50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5" presetClass="entr" presetSubtype="1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checkerboard(across)">
                                      <p:cBhvr>
                                        <p:cTn id="4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コンテンツ プレースホルダ 2"/>
          <p:cNvSpPr>
            <a:spLocks noGrp="1"/>
          </p:cNvSpPr>
          <p:nvPr>
            <p:ph idx="1"/>
          </p:nvPr>
        </p:nvSpPr>
        <p:spPr>
          <a:xfrm>
            <a:off x="457200" y="1285875"/>
            <a:ext cx="7758113" cy="5000625"/>
          </a:xfrm>
        </p:spPr>
        <p:txBody>
          <a:bodyPr>
            <a:normAutofit/>
          </a:bodyPr>
          <a:lstStyle/>
          <a:p>
            <a:pPr marL="365760" indent="-256032" eaLnBrk="1" fontAlgn="auto" hangingPunct="1">
              <a:spcAft>
                <a:spcPts val="0"/>
              </a:spcAft>
              <a:buFont typeface="Wingdings 3"/>
              <a:buNone/>
              <a:defRPr/>
            </a:pPr>
            <a:r>
              <a:rPr lang="ja-JP" altLang="en-US" dirty="0" smtClean="0"/>
              <a:t>１．ホームページのコンセプト</a:t>
            </a:r>
          </a:p>
          <a:p>
            <a:pPr marL="365760" indent="-256032" eaLnBrk="1" fontAlgn="auto" hangingPunct="1">
              <a:spcAft>
                <a:spcPts val="0"/>
              </a:spcAft>
              <a:buFont typeface="Wingdings" pitchFamily="2" charset="2"/>
              <a:buNone/>
              <a:defRPr/>
            </a:pPr>
            <a:r>
              <a:rPr lang="ja-JP" altLang="en-US" dirty="0" smtClean="0"/>
              <a:t>２．電子情報（リンク）</a:t>
            </a:r>
          </a:p>
          <a:p>
            <a:pPr marL="365760" indent="-256032" eaLnBrk="1" fontAlgn="auto" hangingPunct="1">
              <a:spcAft>
                <a:spcPts val="0"/>
              </a:spcAft>
              <a:buFont typeface="Wingdings 3"/>
              <a:buNone/>
              <a:defRPr/>
            </a:pPr>
            <a:r>
              <a:rPr lang="ja-JP" altLang="en-US" dirty="0" smtClean="0"/>
              <a:t>３．図書館システム更新計画</a:t>
            </a:r>
          </a:p>
          <a:p>
            <a:pPr marL="365760" indent="-256032" eaLnBrk="1" fontAlgn="auto" hangingPunct="1">
              <a:spcAft>
                <a:spcPts val="0"/>
              </a:spcAft>
              <a:buFont typeface="Wingdings" pitchFamily="2" charset="2"/>
              <a:buNone/>
              <a:defRPr/>
            </a:pPr>
            <a:r>
              <a:rPr lang="ja-JP" altLang="en-US" dirty="0" smtClean="0"/>
              <a:t>４．レファレンスを目立たせる</a:t>
            </a:r>
            <a:endParaRPr lang="en-US" altLang="ja-JP" dirty="0" smtClean="0"/>
          </a:p>
          <a:p>
            <a:pPr marL="365760" indent="-256032" eaLnBrk="1" fontAlgn="auto" hangingPunct="1">
              <a:spcAft>
                <a:spcPts val="0"/>
              </a:spcAft>
              <a:buFont typeface="Wingdings 3"/>
              <a:buNone/>
              <a:defRPr/>
            </a:pPr>
            <a:r>
              <a:rPr lang="ja-JP" altLang="en-US" dirty="0" smtClean="0"/>
              <a:t>５．情報発信の戦略</a:t>
            </a:r>
            <a:endParaRPr lang="en-US" altLang="ja-JP" dirty="0" smtClean="0"/>
          </a:p>
          <a:p>
            <a:pPr marL="365760" indent="-256032" eaLnBrk="1" fontAlgn="auto" hangingPunct="1">
              <a:spcAft>
                <a:spcPts val="0"/>
              </a:spcAft>
              <a:buFont typeface="Wingdings 3"/>
              <a:buNone/>
              <a:defRPr/>
            </a:pPr>
            <a:r>
              <a:rPr lang="ja-JP" altLang="en-US" b="1" dirty="0" smtClean="0">
                <a:solidFill>
                  <a:schemeClr val="accent5">
                    <a:lumMod val="75000"/>
                  </a:schemeClr>
                </a:solidFill>
                <a:latin typeface="+mn-ea"/>
              </a:rPr>
              <a:t>６</a:t>
            </a:r>
            <a:r>
              <a:rPr lang="ja-JP" altLang="en-US" b="1" dirty="0" smtClean="0">
                <a:solidFill>
                  <a:schemeClr val="accent5">
                    <a:lumMod val="75000"/>
                  </a:schemeClr>
                </a:solidFill>
              </a:rPr>
              <a:t>．新しいホームページのコンセプト</a:t>
            </a:r>
          </a:p>
        </p:txBody>
      </p:sp>
      <p:sp>
        <p:nvSpPr>
          <p:cNvPr id="2" name="タイトル 1"/>
          <p:cNvSpPr>
            <a:spLocks noGrp="1"/>
          </p:cNvSpPr>
          <p:nvPr>
            <p:ph type="title"/>
          </p:nvPr>
        </p:nvSpPr>
        <p:spPr/>
        <p:txBody>
          <a:bodyPr/>
          <a:lstStyle/>
          <a:p>
            <a:pPr eaLnBrk="1" fontAlgn="auto" hangingPunct="1">
              <a:spcAft>
                <a:spcPts val="0"/>
              </a:spcAft>
              <a:defRPr/>
            </a:pPr>
            <a:r>
              <a:rPr lang="ja-JP" altLang="en-US" dirty="0" smtClean="0"/>
              <a:t>目次</a:t>
            </a:r>
            <a:endParaRPr lang="ja-JP" altLang="en-US" dirty="0"/>
          </a:p>
        </p:txBody>
      </p:sp>
    </p:spTree>
  </p:cSld>
  <p:clrMapOvr>
    <a:masterClrMapping/>
  </p:clrMapOvr>
  <p:transition advTm="5563"/>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コンテンツ プレースホルダ 2"/>
          <p:cNvSpPr>
            <a:spLocks noGrp="1"/>
          </p:cNvSpPr>
          <p:nvPr>
            <p:ph idx="1"/>
          </p:nvPr>
        </p:nvSpPr>
        <p:spPr>
          <a:xfrm>
            <a:off x="428625" y="1357313"/>
            <a:ext cx="8286750" cy="1857375"/>
          </a:xfrm>
        </p:spPr>
        <p:txBody>
          <a:bodyPr/>
          <a:lstStyle/>
          <a:p>
            <a:pPr eaLnBrk="1" hangingPunct="1">
              <a:buFont typeface="Wingdings" pitchFamily="2" charset="2"/>
              <a:buNone/>
            </a:pPr>
            <a:r>
              <a:rPr lang="ja-JP" altLang="en-US" smtClean="0"/>
              <a:t>１．なにかキーワードを入れないと出てこない。</a:t>
            </a:r>
            <a:endParaRPr lang="en-US" altLang="ja-JP" smtClean="0"/>
          </a:p>
          <a:p>
            <a:pPr eaLnBrk="1" hangingPunct="1">
              <a:buFont typeface="Wingdings" pitchFamily="2" charset="2"/>
              <a:buNone/>
            </a:pPr>
            <a:r>
              <a:rPr lang="ja-JP" altLang="en-US" smtClean="0"/>
              <a:t>２．分野のブラウズが困難。特に地域資料</a:t>
            </a:r>
            <a:endParaRPr lang="en-US" altLang="ja-JP" smtClean="0"/>
          </a:p>
          <a:p>
            <a:pPr eaLnBrk="1" hangingPunct="1">
              <a:buFont typeface="Wingdings" pitchFamily="2" charset="2"/>
              <a:buNone/>
            </a:pPr>
            <a:r>
              <a:rPr lang="ja-JP" altLang="en-US" smtClean="0"/>
              <a:t>３．分野の基本書などがわからない。</a:t>
            </a:r>
            <a:endParaRPr lang="en-US" altLang="ja-JP" smtClean="0"/>
          </a:p>
        </p:txBody>
      </p:sp>
      <p:sp>
        <p:nvSpPr>
          <p:cNvPr id="2" name="タイトル 1"/>
          <p:cNvSpPr>
            <a:spLocks noGrp="1"/>
          </p:cNvSpPr>
          <p:nvPr>
            <p:ph type="title"/>
          </p:nvPr>
        </p:nvSpPr>
        <p:spPr>
          <a:xfrm>
            <a:off x="457200" y="274638"/>
            <a:ext cx="8401080" cy="868362"/>
          </a:xfrm>
        </p:spPr>
        <p:txBody>
          <a:bodyPr/>
          <a:lstStyle/>
          <a:p>
            <a:pPr eaLnBrk="1" fontAlgn="auto" hangingPunct="1">
              <a:spcAft>
                <a:spcPts val="0"/>
              </a:spcAft>
              <a:defRPr/>
            </a:pPr>
            <a:r>
              <a:rPr lang="ja-JP" altLang="en-US" dirty="0" smtClean="0"/>
              <a:t>新しいホームページのコンセプト</a:t>
            </a:r>
            <a:endParaRPr lang="ja-JP" altLang="en-US" dirty="0"/>
          </a:p>
        </p:txBody>
      </p:sp>
      <p:sp>
        <p:nvSpPr>
          <p:cNvPr id="5" name="下矢印 4"/>
          <p:cNvSpPr/>
          <p:nvPr/>
        </p:nvSpPr>
        <p:spPr>
          <a:xfrm>
            <a:off x="2928938" y="4214813"/>
            <a:ext cx="2357437" cy="10715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Tree>
    <p:custDataLst>
      <p:tags r:id="rId1"/>
    </p:custDataLst>
  </p:cSld>
  <p:clrMapOvr>
    <a:masterClrMapping/>
  </p:clrMapOvr>
  <p:transition advTm="9437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 fill="hold"/>
                                        <p:tgtEl>
                                          <p:spTgt spid="3174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17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1747">
                                            <p:txEl>
                                              <p:pRg st="2" end="2"/>
                                            </p:txEl>
                                          </p:spTgt>
                                        </p:tgtEl>
                                        <p:attrNameLst>
                                          <p:attrName>style.visibility</p:attrName>
                                        </p:attrNameLst>
                                      </p:cBhvr>
                                      <p:to>
                                        <p:strVal val="visible"/>
                                      </p:to>
                                    </p:set>
                                    <p:anim calcmode="lin" valueType="num">
                                      <p:cBhvr additive="base">
                                        <p:cTn id="19" dur="500" fill="hold"/>
                                        <p:tgtEl>
                                          <p:spTgt spid="3174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17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checkerboard(across)">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401080" cy="868362"/>
          </a:xfrm>
        </p:spPr>
        <p:txBody>
          <a:bodyPr/>
          <a:lstStyle/>
          <a:p>
            <a:pPr eaLnBrk="1" fontAlgn="auto" hangingPunct="1">
              <a:spcAft>
                <a:spcPts val="0"/>
              </a:spcAft>
              <a:defRPr/>
            </a:pPr>
            <a:r>
              <a:rPr lang="ja-JP" altLang="en-US" dirty="0" smtClean="0"/>
              <a:t>新しいホームページのコンセプト</a:t>
            </a:r>
            <a:endParaRPr lang="ja-JP" altLang="en-US" dirty="0"/>
          </a:p>
        </p:txBody>
      </p:sp>
      <p:sp>
        <p:nvSpPr>
          <p:cNvPr id="13" name="コンテンツ プレースホルダ 2"/>
          <p:cNvSpPr txBox="1">
            <a:spLocks/>
          </p:cNvSpPr>
          <p:nvPr/>
        </p:nvSpPr>
        <p:spPr bwMode="auto">
          <a:xfrm>
            <a:off x="357188" y="1214438"/>
            <a:ext cx="8358187" cy="4357687"/>
          </a:xfrm>
          <a:prstGeom prst="rect">
            <a:avLst/>
          </a:prstGeom>
          <a:noFill/>
          <a:ln w="9525">
            <a:noFill/>
            <a:miter lim="800000"/>
            <a:headEnd/>
            <a:tailEnd/>
          </a:ln>
        </p:spPr>
        <p:txBody>
          <a:bodyPr/>
          <a:lstStyle/>
          <a:p>
            <a:pPr marL="273050" indent="-273050">
              <a:spcBef>
                <a:spcPts val="600"/>
              </a:spcBef>
              <a:buClr>
                <a:schemeClr val="accent1"/>
              </a:buClr>
              <a:buSzPct val="70000"/>
              <a:buFont typeface="Wingdings 3" pitchFamily="18" charset="2"/>
              <a:buChar char="}"/>
              <a:defRPr/>
            </a:pPr>
            <a:r>
              <a:rPr lang="ja-JP" altLang="en-US" sz="2700" b="1" dirty="0">
                <a:solidFill>
                  <a:srgbClr val="0070C0"/>
                </a:solidFill>
                <a:latin typeface="+mn-ea"/>
                <a:ea typeface="+mn-ea"/>
              </a:rPr>
              <a:t>クイックサーチ</a:t>
            </a:r>
            <a:endParaRPr lang="en-US" altLang="ja-JP" sz="2700" b="1" dirty="0">
              <a:solidFill>
                <a:srgbClr val="0070C0"/>
              </a:solidFill>
              <a:latin typeface="+mn-ea"/>
              <a:ea typeface="+mn-ea"/>
            </a:endParaRPr>
          </a:p>
          <a:p>
            <a:pPr marL="730250" lvl="1" indent="-273050">
              <a:spcBef>
                <a:spcPts val="600"/>
              </a:spcBef>
              <a:buClr>
                <a:schemeClr val="accent1"/>
              </a:buClr>
              <a:buSzPct val="70000"/>
              <a:buFont typeface="Wingdings 3" pitchFamily="18" charset="2"/>
              <a:buChar char="}"/>
              <a:defRPr/>
            </a:pPr>
            <a:r>
              <a:rPr lang="ja-JP" altLang="en-US" sz="2700" b="1" dirty="0">
                <a:latin typeface="+mn-ea"/>
                <a:ea typeface="+mn-ea"/>
              </a:rPr>
              <a:t>図書館側でセレクトしたリストを作っていく。できれば，短い解題をつける。</a:t>
            </a:r>
            <a:endParaRPr lang="en-US" altLang="ja-JP" sz="2700" b="1" dirty="0">
              <a:latin typeface="+mn-ea"/>
              <a:ea typeface="+mn-ea"/>
            </a:endParaRPr>
          </a:p>
          <a:p>
            <a:pPr marL="730250" lvl="1" indent="-273050">
              <a:spcBef>
                <a:spcPts val="600"/>
              </a:spcBef>
              <a:buClr>
                <a:schemeClr val="accent1"/>
              </a:buClr>
              <a:buSzPct val="70000"/>
              <a:buFont typeface="Wingdings 3" pitchFamily="18" charset="2"/>
              <a:buChar char="}"/>
              <a:defRPr/>
            </a:pPr>
            <a:r>
              <a:rPr lang="ja-JP" altLang="en-US" sz="2700" b="1" dirty="0">
                <a:latin typeface="+mn-ea"/>
                <a:ea typeface="+mn-ea"/>
              </a:rPr>
              <a:t>ワンクリックでたどり着くようにする。</a:t>
            </a:r>
            <a:endParaRPr lang="en-US" altLang="ja-JP" sz="2700" b="1" dirty="0">
              <a:latin typeface="+mn-ea"/>
              <a:ea typeface="+mn-ea"/>
            </a:endParaRPr>
          </a:p>
          <a:p>
            <a:pPr marL="730250" lvl="1" indent="-273050">
              <a:spcBef>
                <a:spcPts val="600"/>
              </a:spcBef>
              <a:buClr>
                <a:schemeClr val="accent1"/>
              </a:buClr>
              <a:buSzPct val="70000"/>
              <a:buFont typeface="Wingdings 3" pitchFamily="18" charset="2"/>
              <a:buChar char="}"/>
              <a:defRPr/>
            </a:pPr>
            <a:r>
              <a:rPr lang="ja-JP" altLang="en-US" sz="2700" b="1" dirty="0">
                <a:latin typeface="+mn-ea"/>
                <a:ea typeface="+mn-ea"/>
              </a:rPr>
              <a:t>その年のキーになる資料や話題になったこともわかるようにする。</a:t>
            </a:r>
            <a:endParaRPr lang="en-US" altLang="ja-JP" sz="2700" b="1" dirty="0">
              <a:latin typeface="+mn-ea"/>
              <a:ea typeface="+mn-ea"/>
            </a:endParaRPr>
          </a:p>
          <a:p>
            <a:pPr marL="273050" indent="-273050">
              <a:spcBef>
                <a:spcPts val="600"/>
              </a:spcBef>
              <a:buClr>
                <a:schemeClr val="accent1"/>
              </a:buClr>
              <a:buSzPct val="70000"/>
              <a:buFont typeface="Wingdings 3" pitchFamily="18" charset="2"/>
              <a:buChar char="}"/>
              <a:defRPr/>
            </a:pPr>
            <a:r>
              <a:rPr lang="ja-JP" altLang="en-US" sz="2700" b="1" dirty="0">
                <a:solidFill>
                  <a:srgbClr val="0070C0"/>
                </a:solidFill>
                <a:latin typeface="+mn-ea"/>
                <a:ea typeface="+mn-ea"/>
              </a:rPr>
              <a:t>図書館のナレッジを利用者へ</a:t>
            </a:r>
            <a:endParaRPr lang="en-US" altLang="ja-JP" sz="2700" b="1" dirty="0">
              <a:solidFill>
                <a:srgbClr val="0070C0"/>
              </a:solidFill>
              <a:latin typeface="+mn-ea"/>
              <a:ea typeface="+mn-ea"/>
            </a:endParaRPr>
          </a:p>
          <a:p>
            <a:pPr marL="730250" lvl="1" indent="-273050">
              <a:spcBef>
                <a:spcPts val="600"/>
              </a:spcBef>
              <a:buClr>
                <a:schemeClr val="accent1"/>
              </a:buClr>
              <a:buSzPct val="70000"/>
              <a:buFont typeface="Wingdings 3" pitchFamily="18" charset="2"/>
              <a:buChar char="}"/>
              <a:defRPr/>
            </a:pPr>
            <a:r>
              <a:rPr lang="ja-JP" altLang="en-US" sz="2700" b="1" dirty="0">
                <a:latin typeface="+mn-ea"/>
                <a:ea typeface="+mn-ea"/>
              </a:rPr>
              <a:t>情報の探し方を充実させる。</a:t>
            </a:r>
            <a:endParaRPr lang="en-US" altLang="ja-JP" sz="2700" b="1" dirty="0">
              <a:latin typeface="+mn-ea"/>
              <a:ea typeface="+mn-ea"/>
            </a:endParaRPr>
          </a:p>
          <a:p>
            <a:pPr marL="730250" lvl="1" indent="-273050">
              <a:spcBef>
                <a:spcPts val="600"/>
              </a:spcBef>
              <a:buClr>
                <a:schemeClr val="accent1"/>
              </a:buClr>
              <a:buSzPct val="70000"/>
              <a:buFont typeface="Wingdings 3" pitchFamily="18" charset="2"/>
              <a:buChar char="}"/>
              <a:defRPr/>
            </a:pPr>
            <a:r>
              <a:rPr lang="ja-JP" altLang="en-US" sz="2700" b="1" dirty="0">
                <a:latin typeface="+mn-ea"/>
                <a:ea typeface="+mn-ea"/>
              </a:rPr>
              <a:t>パスファインダー，レファレンス事例データベース</a:t>
            </a:r>
            <a:endParaRPr lang="en-US" altLang="ja-JP" sz="2700" b="1" dirty="0">
              <a:latin typeface="+mn-ea"/>
              <a:ea typeface="+mn-ea"/>
            </a:endParaRPr>
          </a:p>
        </p:txBody>
      </p:sp>
      <p:sp>
        <p:nvSpPr>
          <p:cNvPr id="4" name="下矢印 3"/>
          <p:cNvSpPr/>
          <p:nvPr/>
        </p:nvSpPr>
        <p:spPr>
          <a:xfrm>
            <a:off x="3429000" y="5715000"/>
            <a:ext cx="1928813" cy="78581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dirty="0"/>
          </a:p>
        </p:txBody>
      </p:sp>
    </p:spTree>
    <p:custDataLst>
      <p:tags r:id="rId1"/>
    </p:custDataLst>
  </p:cSld>
  <p:clrMapOvr>
    <a:masterClrMapping/>
  </p:clrMapOvr>
  <p:transition advTm="9437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3">
                                            <p:txEl>
                                              <p:pRg st="1" end="1"/>
                                            </p:txEl>
                                          </p:spTgt>
                                        </p:tgtEl>
                                        <p:attrNameLst>
                                          <p:attrName>style.visibility</p:attrName>
                                        </p:attrNameLst>
                                      </p:cBhvr>
                                      <p:to>
                                        <p:strVal val="visible"/>
                                      </p:to>
                                    </p:set>
                                    <p:anim calcmode="lin" valueType="num">
                                      <p:cBhvr additive="base">
                                        <p:cTn id="13" dur="500" fill="hold"/>
                                        <p:tgtEl>
                                          <p:spTgt spid="1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3">
                                            <p:txEl>
                                              <p:pRg st="2" end="2"/>
                                            </p:txEl>
                                          </p:spTgt>
                                        </p:tgtEl>
                                        <p:attrNameLst>
                                          <p:attrName>style.visibility</p:attrName>
                                        </p:attrNameLst>
                                      </p:cBhvr>
                                      <p:to>
                                        <p:strVal val="visible"/>
                                      </p:to>
                                    </p:set>
                                    <p:anim calcmode="lin" valueType="num">
                                      <p:cBhvr additive="base">
                                        <p:cTn id="19" dur="500" fill="hold"/>
                                        <p:tgtEl>
                                          <p:spTgt spid="1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 calcmode="lin" valueType="num">
                                      <p:cBhvr additive="base">
                                        <p:cTn id="25" dur="500" fill="hold"/>
                                        <p:tgtEl>
                                          <p:spTgt spid="1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13">
                                            <p:txEl>
                                              <p:pRg st="4" end="4"/>
                                            </p:txEl>
                                          </p:spTgt>
                                        </p:tgtEl>
                                        <p:attrNameLst>
                                          <p:attrName>style.visibility</p:attrName>
                                        </p:attrNameLst>
                                      </p:cBhvr>
                                      <p:to>
                                        <p:strVal val="visible"/>
                                      </p:to>
                                    </p:set>
                                    <p:anim calcmode="lin" valueType="num">
                                      <p:cBhvr additive="base">
                                        <p:cTn id="31" dur="500" fill="hold"/>
                                        <p:tgtEl>
                                          <p:spTgt spid="1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13">
                                            <p:txEl>
                                              <p:pRg st="5" end="5"/>
                                            </p:txEl>
                                          </p:spTgt>
                                        </p:tgtEl>
                                        <p:attrNameLst>
                                          <p:attrName>style.visibility</p:attrName>
                                        </p:attrNameLst>
                                      </p:cBhvr>
                                      <p:to>
                                        <p:strVal val="visible"/>
                                      </p:to>
                                    </p:set>
                                    <p:anim calcmode="lin" valueType="num">
                                      <p:cBhvr additive="base">
                                        <p:cTn id="37" dur="500" fill="hold"/>
                                        <p:tgtEl>
                                          <p:spTgt spid="1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13">
                                            <p:txEl>
                                              <p:pRg st="6" end="6"/>
                                            </p:txEl>
                                          </p:spTgt>
                                        </p:tgtEl>
                                        <p:attrNameLst>
                                          <p:attrName>style.visibility</p:attrName>
                                        </p:attrNameLst>
                                      </p:cBhvr>
                                      <p:to>
                                        <p:strVal val="visible"/>
                                      </p:to>
                                    </p:set>
                                    <p:anim calcmode="lin" valueType="num">
                                      <p:cBhvr additive="base">
                                        <p:cTn id="43" dur="500" fill="hold"/>
                                        <p:tgtEl>
                                          <p:spTgt spid="1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 presetClass="entr" presetSubtype="1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checkerboard(across)">
                                      <p:cBhvr>
                                        <p:cTn id="4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noChangeArrowheads="1"/>
          </p:cNvPicPr>
          <p:nvPr/>
        </p:nvPicPr>
        <p:blipFill>
          <a:blip r:embed="rId3"/>
          <a:srcRect/>
          <a:stretch>
            <a:fillRect/>
          </a:stretch>
        </p:blipFill>
        <p:spPr bwMode="auto">
          <a:xfrm>
            <a:off x="1500188" y="357188"/>
            <a:ext cx="5643562" cy="6259512"/>
          </a:xfrm>
          <a:prstGeom prst="rect">
            <a:avLst/>
          </a:prstGeom>
          <a:noFill/>
          <a:ln w="9525">
            <a:noFill/>
            <a:miter lim="800000"/>
            <a:headEnd/>
            <a:tailEnd/>
          </a:ln>
        </p:spPr>
      </p:pic>
      <p:sp>
        <p:nvSpPr>
          <p:cNvPr id="5" name="円/楕円 4"/>
          <p:cNvSpPr/>
          <p:nvPr/>
        </p:nvSpPr>
        <p:spPr>
          <a:xfrm>
            <a:off x="1428750" y="928688"/>
            <a:ext cx="1357313" cy="1500187"/>
          </a:xfrm>
          <a:prstGeom prst="ellipse">
            <a:avLst/>
          </a:prstGeom>
          <a:solidFill>
            <a:schemeClr val="accent1">
              <a:alpha val="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6" name="円/楕円 5"/>
          <p:cNvSpPr/>
          <p:nvPr/>
        </p:nvSpPr>
        <p:spPr>
          <a:xfrm>
            <a:off x="2643188" y="785813"/>
            <a:ext cx="2143125" cy="1500187"/>
          </a:xfrm>
          <a:prstGeom prst="ellipse">
            <a:avLst/>
          </a:prstGeom>
          <a:solidFill>
            <a:schemeClr val="accent1">
              <a:alpha val="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7" name="円/楕円 6"/>
          <p:cNvSpPr/>
          <p:nvPr/>
        </p:nvSpPr>
        <p:spPr>
          <a:xfrm>
            <a:off x="4929188" y="1643063"/>
            <a:ext cx="1143000" cy="857250"/>
          </a:xfrm>
          <a:prstGeom prst="ellipse">
            <a:avLst/>
          </a:prstGeom>
          <a:solidFill>
            <a:schemeClr val="accent1">
              <a:alpha val="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円/楕円 7"/>
          <p:cNvSpPr/>
          <p:nvPr/>
        </p:nvSpPr>
        <p:spPr>
          <a:xfrm>
            <a:off x="4786313" y="2500313"/>
            <a:ext cx="1143000" cy="928687"/>
          </a:xfrm>
          <a:prstGeom prst="ellipse">
            <a:avLst/>
          </a:prstGeom>
          <a:solidFill>
            <a:schemeClr val="accent1">
              <a:alpha val="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円/楕円 8"/>
          <p:cNvSpPr/>
          <p:nvPr/>
        </p:nvSpPr>
        <p:spPr>
          <a:xfrm>
            <a:off x="4786313" y="3357563"/>
            <a:ext cx="1214437" cy="928687"/>
          </a:xfrm>
          <a:prstGeom prst="ellipse">
            <a:avLst/>
          </a:prstGeom>
          <a:solidFill>
            <a:schemeClr val="accent1">
              <a:alpha val="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円/楕円 9"/>
          <p:cNvSpPr/>
          <p:nvPr/>
        </p:nvSpPr>
        <p:spPr>
          <a:xfrm>
            <a:off x="4786313" y="4214813"/>
            <a:ext cx="1143000" cy="785812"/>
          </a:xfrm>
          <a:prstGeom prst="ellipse">
            <a:avLst/>
          </a:prstGeom>
          <a:solidFill>
            <a:schemeClr val="accent1">
              <a:alpha val="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円/楕円 10"/>
          <p:cNvSpPr/>
          <p:nvPr/>
        </p:nvSpPr>
        <p:spPr>
          <a:xfrm>
            <a:off x="1500188" y="2500313"/>
            <a:ext cx="1214437" cy="1500187"/>
          </a:xfrm>
          <a:prstGeom prst="ellipse">
            <a:avLst/>
          </a:prstGeom>
          <a:solidFill>
            <a:schemeClr val="accent1">
              <a:alpha val="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円/楕円 11"/>
          <p:cNvSpPr/>
          <p:nvPr/>
        </p:nvSpPr>
        <p:spPr>
          <a:xfrm>
            <a:off x="1500188" y="4000500"/>
            <a:ext cx="1090612" cy="876300"/>
          </a:xfrm>
          <a:prstGeom prst="ellipse">
            <a:avLst/>
          </a:prstGeom>
          <a:solidFill>
            <a:schemeClr val="accent1">
              <a:alpha val="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4" name="角丸四角形吹き出し 13"/>
          <p:cNvSpPr/>
          <p:nvPr/>
        </p:nvSpPr>
        <p:spPr>
          <a:xfrm>
            <a:off x="0" y="642938"/>
            <a:ext cx="1500188" cy="571500"/>
          </a:xfrm>
          <a:prstGeom prst="wedgeRoundRectCallout">
            <a:avLst>
              <a:gd name="adj1" fmla="val 48537"/>
              <a:gd name="adj2" fmla="val 124318"/>
              <a:gd name="adj3" fmla="val 16667"/>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コンテンツ</a:t>
            </a:r>
          </a:p>
        </p:txBody>
      </p:sp>
      <p:sp>
        <p:nvSpPr>
          <p:cNvPr id="15" name="角丸四角形吹き出し 14"/>
          <p:cNvSpPr/>
          <p:nvPr/>
        </p:nvSpPr>
        <p:spPr>
          <a:xfrm>
            <a:off x="0" y="3643313"/>
            <a:ext cx="1500188" cy="571500"/>
          </a:xfrm>
          <a:prstGeom prst="wedgeRoundRectCallout">
            <a:avLst>
              <a:gd name="adj1" fmla="val 48537"/>
              <a:gd name="adj2" fmla="val 124318"/>
              <a:gd name="adj3" fmla="val 16667"/>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地域資料</a:t>
            </a:r>
          </a:p>
        </p:txBody>
      </p:sp>
      <p:sp>
        <p:nvSpPr>
          <p:cNvPr id="16" name="角丸四角形吹き出し 15"/>
          <p:cNvSpPr/>
          <p:nvPr/>
        </p:nvSpPr>
        <p:spPr>
          <a:xfrm>
            <a:off x="0" y="2000250"/>
            <a:ext cx="1571625" cy="571500"/>
          </a:xfrm>
          <a:prstGeom prst="wedgeRoundRectCallout">
            <a:avLst>
              <a:gd name="adj1" fmla="val 42899"/>
              <a:gd name="adj2" fmla="val 131591"/>
              <a:gd name="adj3" fmla="val 16667"/>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データベース</a:t>
            </a:r>
          </a:p>
        </p:txBody>
      </p:sp>
      <p:sp>
        <p:nvSpPr>
          <p:cNvPr id="17" name="角丸四角形吹き出し 16"/>
          <p:cNvSpPr/>
          <p:nvPr/>
        </p:nvSpPr>
        <p:spPr>
          <a:xfrm>
            <a:off x="6643688" y="3143250"/>
            <a:ext cx="1714500" cy="571500"/>
          </a:xfrm>
          <a:prstGeom prst="wedgeRoundRectCallout">
            <a:avLst>
              <a:gd name="adj1" fmla="val -70250"/>
              <a:gd name="adj2" fmla="val 95227"/>
              <a:gd name="adj3" fmla="val 16667"/>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探し方</a:t>
            </a:r>
          </a:p>
        </p:txBody>
      </p:sp>
      <p:sp>
        <p:nvSpPr>
          <p:cNvPr id="18" name="角丸四角形吹き出し 17"/>
          <p:cNvSpPr/>
          <p:nvPr/>
        </p:nvSpPr>
        <p:spPr>
          <a:xfrm>
            <a:off x="6572250" y="4143375"/>
            <a:ext cx="1785938" cy="571500"/>
          </a:xfrm>
          <a:prstGeom prst="wedgeRoundRectCallout">
            <a:avLst>
              <a:gd name="adj1" fmla="val -80078"/>
              <a:gd name="adj2" fmla="val 77046"/>
              <a:gd name="adj3" fmla="val 16667"/>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予算・統計・関連法令など</a:t>
            </a:r>
          </a:p>
        </p:txBody>
      </p:sp>
      <p:sp>
        <p:nvSpPr>
          <p:cNvPr id="19" name="角丸四角形吹き出し 18"/>
          <p:cNvSpPr/>
          <p:nvPr/>
        </p:nvSpPr>
        <p:spPr>
          <a:xfrm>
            <a:off x="6572250" y="2357438"/>
            <a:ext cx="1714500" cy="571500"/>
          </a:xfrm>
          <a:prstGeom prst="wedgeRoundRectCallout">
            <a:avLst>
              <a:gd name="adj1" fmla="val -92327"/>
              <a:gd name="adj2" fmla="val 106136"/>
              <a:gd name="adj3" fmla="val 16667"/>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ネットサービス</a:t>
            </a:r>
          </a:p>
        </p:txBody>
      </p:sp>
      <p:sp>
        <p:nvSpPr>
          <p:cNvPr id="20" name="角丸四角形吹き出し 19"/>
          <p:cNvSpPr/>
          <p:nvPr/>
        </p:nvSpPr>
        <p:spPr>
          <a:xfrm>
            <a:off x="6572250" y="1428750"/>
            <a:ext cx="1785938" cy="571500"/>
          </a:xfrm>
          <a:prstGeom prst="wedgeRoundRectCallout">
            <a:avLst>
              <a:gd name="adj1" fmla="val -79160"/>
              <a:gd name="adj2" fmla="val 95227"/>
              <a:gd name="adj3" fmla="val 16667"/>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利用案内</a:t>
            </a:r>
          </a:p>
        </p:txBody>
      </p:sp>
      <p:sp>
        <p:nvSpPr>
          <p:cNvPr id="21" name="角丸四角形吹き出し 20"/>
          <p:cNvSpPr/>
          <p:nvPr/>
        </p:nvSpPr>
        <p:spPr>
          <a:xfrm>
            <a:off x="6500813" y="285750"/>
            <a:ext cx="1928812" cy="571500"/>
          </a:xfrm>
          <a:prstGeom prst="wedgeRoundRectCallout">
            <a:avLst>
              <a:gd name="adj1" fmla="val -141250"/>
              <a:gd name="adj2" fmla="val 138863"/>
              <a:gd name="adj3" fmla="val 16667"/>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クイックサーチ</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コンテンツ プレースホルダ 2"/>
          <p:cNvSpPr>
            <a:spLocks noGrp="1"/>
          </p:cNvSpPr>
          <p:nvPr>
            <p:ph idx="1"/>
          </p:nvPr>
        </p:nvSpPr>
        <p:spPr>
          <a:xfrm>
            <a:off x="500063" y="1071563"/>
            <a:ext cx="8229600" cy="5000625"/>
          </a:xfrm>
        </p:spPr>
        <p:txBody>
          <a:bodyPr>
            <a:normAutofit lnSpcReduction="10000"/>
          </a:bodyPr>
          <a:lstStyle/>
          <a:p>
            <a:pPr marL="365760" indent="-256032" eaLnBrk="1" fontAlgn="auto" hangingPunct="1">
              <a:spcAft>
                <a:spcPts val="0"/>
              </a:spcAft>
              <a:buFont typeface="Wingdings" pitchFamily="2" charset="2"/>
              <a:buNone/>
              <a:defRPr/>
            </a:pPr>
            <a:r>
              <a:rPr lang="en-US" altLang="ja-JP" dirty="0" smtClean="0"/>
              <a:t>2001</a:t>
            </a:r>
            <a:r>
              <a:rPr lang="ja-JP" altLang="en-US" dirty="0" smtClean="0"/>
              <a:t>年</a:t>
            </a:r>
            <a:r>
              <a:rPr lang="en-US" altLang="ja-JP" dirty="0" smtClean="0"/>
              <a:t>3</a:t>
            </a:r>
            <a:r>
              <a:rPr lang="ja-JP" altLang="en-US" dirty="0" smtClean="0"/>
              <a:t>月　図書館システム更新。</a:t>
            </a:r>
            <a:r>
              <a:rPr lang="en-US" altLang="ja-JP" dirty="0" err="1" smtClean="0"/>
              <a:t>WebOPAC</a:t>
            </a:r>
            <a:r>
              <a:rPr lang="ja-JP" altLang="en-US" dirty="0" smtClean="0"/>
              <a:t>を公開　　　　　　</a:t>
            </a:r>
            <a:r>
              <a:rPr lang="en-US" altLang="ja-JP" dirty="0" smtClean="0"/>
              <a:t>		</a:t>
            </a:r>
            <a:r>
              <a:rPr lang="ja-JP" altLang="en-US" dirty="0" smtClean="0"/>
              <a:t>　 可能に</a:t>
            </a:r>
            <a:endParaRPr lang="en-US" altLang="ja-JP" dirty="0" smtClean="0"/>
          </a:p>
          <a:p>
            <a:pPr marL="365760" indent="-256032" eaLnBrk="1" fontAlgn="auto" hangingPunct="1">
              <a:spcAft>
                <a:spcPts val="0"/>
              </a:spcAft>
              <a:buFont typeface="Wingdings" pitchFamily="2" charset="2"/>
              <a:buNone/>
              <a:defRPr/>
            </a:pPr>
            <a:r>
              <a:rPr lang="en-US" altLang="ja-JP" dirty="0" smtClean="0"/>
              <a:t>2001</a:t>
            </a:r>
            <a:r>
              <a:rPr lang="ja-JP" altLang="en-US" dirty="0" smtClean="0"/>
              <a:t>年</a:t>
            </a:r>
            <a:r>
              <a:rPr lang="en-US" altLang="ja-JP" dirty="0" smtClean="0"/>
              <a:t>8</a:t>
            </a:r>
            <a:r>
              <a:rPr lang="ja-JP" altLang="en-US" dirty="0" smtClean="0"/>
              <a:t>月　検索だけでホームページを公開</a:t>
            </a:r>
            <a:endParaRPr lang="en-US" altLang="ja-JP" dirty="0" smtClean="0"/>
          </a:p>
          <a:p>
            <a:pPr marL="365760" indent="-256032" eaLnBrk="1" fontAlgn="auto" hangingPunct="1">
              <a:spcAft>
                <a:spcPts val="0"/>
              </a:spcAft>
              <a:buFont typeface="Wingdings" pitchFamily="2" charset="2"/>
              <a:buNone/>
              <a:defRPr/>
            </a:pPr>
            <a:r>
              <a:rPr lang="en-US" altLang="ja-JP" dirty="0" smtClean="0"/>
              <a:t>2001</a:t>
            </a:r>
            <a:r>
              <a:rPr lang="ja-JP" altLang="en-US" dirty="0" smtClean="0"/>
              <a:t>年</a:t>
            </a:r>
            <a:r>
              <a:rPr lang="en-US" altLang="ja-JP" dirty="0" smtClean="0"/>
              <a:t>5</a:t>
            </a:r>
            <a:r>
              <a:rPr lang="ja-JP" altLang="en-US" dirty="0" smtClean="0"/>
              <a:t>月～ホームページ作成開始</a:t>
            </a:r>
            <a:endParaRPr lang="en-US" altLang="ja-JP" dirty="0" smtClean="0"/>
          </a:p>
          <a:p>
            <a:pPr marL="365760" indent="-256032" eaLnBrk="1" fontAlgn="auto" hangingPunct="1">
              <a:spcAft>
                <a:spcPts val="0"/>
              </a:spcAft>
              <a:buFont typeface="Wingdings" pitchFamily="2" charset="2"/>
              <a:buNone/>
              <a:defRPr/>
            </a:pPr>
            <a:r>
              <a:rPr lang="en-US" altLang="ja-JP" dirty="0" smtClean="0"/>
              <a:t>2002</a:t>
            </a:r>
            <a:r>
              <a:rPr lang="ja-JP" altLang="en-US" dirty="0" smtClean="0"/>
              <a:t>年</a:t>
            </a:r>
            <a:r>
              <a:rPr lang="en-US" altLang="ja-JP" dirty="0" smtClean="0"/>
              <a:t>2</a:t>
            </a:r>
            <a:r>
              <a:rPr lang="ja-JP" altLang="en-US" dirty="0" smtClean="0"/>
              <a:t>月　現行とほぼ同じホームページを公開</a:t>
            </a:r>
            <a:endParaRPr lang="en-US" altLang="ja-JP" dirty="0" smtClean="0"/>
          </a:p>
          <a:p>
            <a:pPr marL="365760" indent="-256032" eaLnBrk="1" fontAlgn="auto" hangingPunct="1">
              <a:spcAft>
                <a:spcPts val="0"/>
              </a:spcAft>
              <a:buFont typeface="Wingdings" pitchFamily="2" charset="2"/>
              <a:buNone/>
              <a:defRPr/>
            </a:pPr>
            <a:r>
              <a:rPr lang="en-US" altLang="ja-JP" dirty="0" smtClean="0"/>
              <a:t>2003</a:t>
            </a:r>
            <a:r>
              <a:rPr lang="ja-JP" altLang="en-US" dirty="0" smtClean="0"/>
              <a:t>年</a:t>
            </a:r>
            <a:r>
              <a:rPr lang="en-US" altLang="ja-JP" dirty="0" smtClean="0"/>
              <a:t>2</a:t>
            </a:r>
            <a:r>
              <a:rPr lang="ja-JP" altLang="en-US" dirty="0" smtClean="0"/>
              <a:t>月　電子情報を</a:t>
            </a:r>
            <a:r>
              <a:rPr lang="en-US" altLang="ja-JP" dirty="0" smtClean="0"/>
              <a:t>CGI</a:t>
            </a:r>
            <a:r>
              <a:rPr lang="ja-JP" altLang="en-US" dirty="0" smtClean="0"/>
              <a:t>化</a:t>
            </a:r>
            <a:endParaRPr lang="en-US" altLang="ja-JP" dirty="0" smtClean="0"/>
          </a:p>
          <a:p>
            <a:pPr marL="365760" indent="-256032" eaLnBrk="1" fontAlgn="auto" hangingPunct="1">
              <a:spcAft>
                <a:spcPts val="0"/>
              </a:spcAft>
              <a:buFont typeface="Wingdings" pitchFamily="2" charset="2"/>
              <a:buNone/>
              <a:defRPr/>
            </a:pPr>
            <a:r>
              <a:rPr lang="en-US" altLang="ja-JP" dirty="0" smtClean="0"/>
              <a:t>2006</a:t>
            </a:r>
            <a:r>
              <a:rPr lang="ja-JP" altLang="en-US" dirty="0" smtClean="0"/>
              <a:t>年</a:t>
            </a:r>
            <a:r>
              <a:rPr lang="en-US" altLang="ja-JP" dirty="0" smtClean="0"/>
              <a:t>4</a:t>
            </a:r>
            <a:r>
              <a:rPr lang="ja-JP" altLang="en-US" dirty="0" smtClean="0"/>
              <a:t>月　</a:t>
            </a:r>
            <a:r>
              <a:rPr lang="en-US" altLang="ja-JP" dirty="0" smtClean="0"/>
              <a:t>HTML3.2</a:t>
            </a:r>
            <a:r>
              <a:rPr lang="ja-JP" altLang="en-US" dirty="0" smtClean="0"/>
              <a:t>から</a:t>
            </a:r>
            <a:r>
              <a:rPr lang="en-US" altLang="ja-JP" dirty="0" smtClean="0"/>
              <a:t>4.01</a:t>
            </a:r>
            <a:r>
              <a:rPr lang="ja-JP" altLang="en-US" dirty="0" err="1" smtClean="0"/>
              <a:t>，</a:t>
            </a:r>
            <a:r>
              <a:rPr lang="en-US" altLang="ja-JP" dirty="0" smtClean="0"/>
              <a:t>CSS</a:t>
            </a:r>
            <a:r>
              <a:rPr lang="ja-JP" altLang="en-US" dirty="0" smtClean="0"/>
              <a:t>化を開始</a:t>
            </a:r>
            <a:endParaRPr lang="en-US" altLang="ja-JP" dirty="0" smtClean="0"/>
          </a:p>
          <a:p>
            <a:pPr marL="365760" indent="-256032" eaLnBrk="1" fontAlgn="auto" hangingPunct="1">
              <a:spcAft>
                <a:spcPts val="0"/>
              </a:spcAft>
              <a:buFont typeface="Wingdings" pitchFamily="2" charset="2"/>
              <a:buNone/>
              <a:defRPr/>
            </a:pPr>
            <a:r>
              <a:rPr lang="en-US" altLang="ja-JP" dirty="0" smtClean="0"/>
              <a:t>2007</a:t>
            </a:r>
            <a:r>
              <a:rPr lang="ja-JP" altLang="en-US" dirty="0" smtClean="0"/>
              <a:t>年</a:t>
            </a:r>
            <a:r>
              <a:rPr lang="en-US" altLang="ja-JP" dirty="0" smtClean="0"/>
              <a:t>3</a:t>
            </a:r>
            <a:r>
              <a:rPr lang="ja-JP" altLang="en-US" dirty="0" smtClean="0"/>
              <a:t>月　図書館システム更新</a:t>
            </a:r>
            <a:endParaRPr lang="en-US" altLang="ja-JP" dirty="0" smtClean="0"/>
          </a:p>
          <a:p>
            <a:pPr marL="365760" indent="-256032" eaLnBrk="1" fontAlgn="auto" hangingPunct="1">
              <a:spcAft>
                <a:spcPts val="0"/>
              </a:spcAft>
              <a:buFont typeface="Wingdings" pitchFamily="2" charset="2"/>
              <a:buNone/>
              <a:defRPr/>
            </a:pPr>
            <a:r>
              <a:rPr lang="en-US" altLang="ja-JP" dirty="0" smtClean="0"/>
              <a:t>2007</a:t>
            </a:r>
            <a:r>
              <a:rPr lang="ja-JP" altLang="en-US" dirty="0" smtClean="0"/>
              <a:t>年</a:t>
            </a:r>
            <a:r>
              <a:rPr lang="en-US" altLang="ja-JP" dirty="0" smtClean="0"/>
              <a:t>4</a:t>
            </a:r>
            <a:r>
              <a:rPr lang="ja-JP" altLang="en-US" dirty="0" smtClean="0"/>
              <a:t>月　蔵書検索窓をトップページへ，</a:t>
            </a:r>
            <a:endParaRPr lang="en-US" altLang="ja-JP" dirty="0" smtClean="0"/>
          </a:p>
          <a:p>
            <a:pPr marL="365760" indent="-256032" eaLnBrk="1" fontAlgn="auto" hangingPunct="1">
              <a:spcAft>
                <a:spcPts val="0"/>
              </a:spcAft>
              <a:buFont typeface="Wingdings" pitchFamily="2" charset="2"/>
              <a:buNone/>
              <a:defRPr/>
            </a:pPr>
            <a:r>
              <a:rPr lang="en-US" altLang="ja-JP" dirty="0" smtClean="0"/>
              <a:t>		</a:t>
            </a:r>
            <a:r>
              <a:rPr lang="ja-JP" altLang="en-US" dirty="0" smtClean="0"/>
              <a:t>　　　　資料紹介で検索結果へのリンクを開始</a:t>
            </a:r>
            <a:endParaRPr lang="en-US" altLang="ja-JP" dirty="0" smtClean="0"/>
          </a:p>
          <a:p>
            <a:pPr marL="365760" indent="-256032" eaLnBrk="1" fontAlgn="auto" hangingPunct="1">
              <a:spcAft>
                <a:spcPts val="0"/>
              </a:spcAft>
              <a:buFont typeface="Wingdings" pitchFamily="2" charset="2"/>
              <a:buNone/>
              <a:defRPr/>
            </a:pPr>
            <a:r>
              <a:rPr lang="en-US" altLang="ja-JP" dirty="0" smtClean="0"/>
              <a:t>2008</a:t>
            </a:r>
            <a:r>
              <a:rPr lang="ja-JP" altLang="en-US" dirty="0" smtClean="0"/>
              <a:t>年</a:t>
            </a:r>
            <a:r>
              <a:rPr lang="en-US" altLang="ja-JP" dirty="0" smtClean="0"/>
              <a:t>1</a:t>
            </a:r>
            <a:r>
              <a:rPr lang="ja-JP" altLang="en-US" dirty="0" smtClean="0"/>
              <a:t>月　ホームページの改装作業を開始</a:t>
            </a:r>
          </a:p>
        </p:txBody>
      </p:sp>
      <p:sp>
        <p:nvSpPr>
          <p:cNvPr id="2" name="タイトル 1"/>
          <p:cNvSpPr>
            <a:spLocks noGrp="1"/>
          </p:cNvSpPr>
          <p:nvPr>
            <p:ph type="title"/>
          </p:nvPr>
        </p:nvSpPr>
        <p:spPr>
          <a:xfrm>
            <a:off x="457200" y="274638"/>
            <a:ext cx="7467600" cy="868362"/>
          </a:xfrm>
        </p:spPr>
        <p:txBody>
          <a:bodyPr/>
          <a:lstStyle/>
          <a:p>
            <a:pPr eaLnBrk="1" fontAlgn="auto" hangingPunct="1">
              <a:spcAft>
                <a:spcPts val="0"/>
              </a:spcAft>
              <a:defRPr/>
            </a:pPr>
            <a:r>
              <a:rPr lang="ja-JP" altLang="en-US" dirty="0" smtClean="0"/>
              <a:t>図書館ホームページの略歴</a:t>
            </a:r>
          </a:p>
        </p:txBody>
      </p:sp>
    </p:spTree>
    <p:custDataLst>
      <p:tags r:id="rId1"/>
    </p:custDataLst>
  </p:cSld>
  <p:clrMapOvr>
    <a:masterClrMapping/>
  </p:clrMapOvr>
  <p:transition advTm="64328"/>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3"/>
          <a:srcRect/>
          <a:stretch>
            <a:fillRect/>
          </a:stretch>
        </p:blipFill>
        <p:spPr bwMode="auto">
          <a:xfrm>
            <a:off x="433388" y="1357313"/>
            <a:ext cx="8467725" cy="4238625"/>
          </a:xfrm>
          <a:prstGeom prst="rect">
            <a:avLst/>
          </a:prstGeom>
          <a:noFill/>
          <a:ln w="9525">
            <a:noFill/>
            <a:miter lim="800000"/>
            <a:headEnd/>
            <a:tailEnd/>
          </a:ln>
        </p:spPr>
      </p:pic>
      <p:sp>
        <p:nvSpPr>
          <p:cNvPr id="20" name="角丸四角形吹き出し 19"/>
          <p:cNvSpPr/>
          <p:nvPr/>
        </p:nvSpPr>
        <p:spPr>
          <a:xfrm rot="10800000" flipV="1">
            <a:off x="5286375" y="3143250"/>
            <a:ext cx="2928938" cy="1285875"/>
          </a:xfrm>
          <a:prstGeom prst="wedgeRoundRectCallout">
            <a:avLst>
              <a:gd name="adj1" fmla="val 93040"/>
              <a:gd name="adj2" fmla="val -16994"/>
              <a:gd name="adj3" fmla="val 16667"/>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当年のクイックサーチ一覧</a:t>
            </a:r>
          </a:p>
        </p:txBody>
      </p:sp>
      <p:sp>
        <p:nvSpPr>
          <p:cNvPr id="21" name="角丸四角形吹き出し 20"/>
          <p:cNvSpPr/>
          <p:nvPr/>
        </p:nvSpPr>
        <p:spPr>
          <a:xfrm>
            <a:off x="5286375" y="5072063"/>
            <a:ext cx="3000375" cy="1000125"/>
          </a:xfrm>
          <a:prstGeom prst="wedgeRoundRectCallout">
            <a:avLst>
              <a:gd name="adj1" fmla="val -148897"/>
              <a:gd name="adj2" fmla="val -102566"/>
              <a:gd name="adj3" fmla="val 16667"/>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年度単位での過去のクイックサーチ一覧</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p:cNvPicPr>
            <a:picLocks noGrp="1" noChangeAspect="1" noChangeArrowheads="1"/>
          </p:cNvPicPr>
          <p:nvPr>
            <p:ph idx="1"/>
          </p:nvPr>
        </p:nvPicPr>
        <p:blipFill>
          <a:blip r:embed="rId3"/>
          <a:srcRect/>
          <a:stretch>
            <a:fillRect/>
          </a:stretch>
        </p:blipFill>
        <p:spPr>
          <a:xfrm>
            <a:off x="1857375" y="261938"/>
            <a:ext cx="5500688" cy="6391275"/>
          </a:xfrm>
        </p:spPr>
      </p:pic>
      <p:sp>
        <p:nvSpPr>
          <p:cNvPr id="2" name="タイトル 1"/>
          <p:cNvSpPr>
            <a:spLocks noGrp="1"/>
          </p:cNvSpPr>
          <p:nvPr>
            <p:ph type="title"/>
          </p:nvPr>
        </p:nvSpPr>
        <p:spPr>
          <a:xfrm>
            <a:off x="285750" y="0"/>
            <a:ext cx="7467600" cy="582613"/>
          </a:xfrm>
        </p:spPr>
        <p:txBody>
          <a:bodyPr>
            <a:normAutofit fontScale="90000"/>
          </a:bodyPr>
          <a:lstStyle/>
          <a:p>
            <a:pPr eaLnBrk="1" fontAlgn="auto" hangingPunct="1">
              <a:spcAft>
                <a:spcPts val="0"/>
              </a:spcAft>
              <a:defRPr/>
            </a:pPr>
            <a:r>
              <a:rPr lang="ja-JP" altLang="en-US" dirty="0" smtClean="0"/>
              <a:t>現在のサイト</a:t>
            </a:r>
            <a:endParaRPr lang="ja-JP" altLang="en-US" dirty="0"/>
          </a:p>
        </p:txBody>
      </p:sp>
      <p:sp>
        <p:nvSpPr>
          <p:cNvPr id="4" name="円/楕円 3"/>
          <p:cNvSpPr/>
          <p:nvPr/>
        </p:nvSpPr>
        <p:spPr>
          <a:xfrm>
            <a:off x="3071813" y="500063"/>
            <a:ext cx="1000125" cy="571500"/>
          </a:xfrm>
          <a:prstGeom prst="ellipse">
            <a:avLst/>
          </a:prstGeom>
          <a:solidFill>
            <a:schemeClr val="accent1">
              <a:alpha val="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角丸四角形吹き出し 4"/>
          <p:cNvSpPr/>
          <p:nvPr/>
        </p:nvSpPr>
        <p:spPr>
          <a:xfrm>
            <a:off x="571500" y="571500"/>
            <a:ext cx="2143125" cy="571500"/>
          </a:xfrm>
          <a:prstGeom prst="wedgeRoundRectCallout">
            <a:avLst>
              <a:gd name="adj1" fmla="val 67931"/>
              <a:gd name="adj2" fmla="val 7955"/>
              <a:gd name="adj3" fmla="val 16667"/>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資料検索</a:t>
            </a:r>
          </a:p>
        </p:txBody>
      </p:sp>
      <p:sp>
        <p:nvSpPr>
          <p:cNvPr id="6" name="円/楕円 5"/>
          <p:cNvSpPr/>
          <p:nvPr/>
        </p:nvSpPr>
        <p:spPr>
          <a:xfrm>
            <a:off x="3071813" y="928688"/>
            <a:ext cx="1000125" cy="714375"/>
          </a:xfrm>
          <a:prstGeom prst="ellipse">
            <a:avLst/>
          </a:prstGeom>
          <a:solidFill>
            <a:schemeClr val="accent1">
              <a:alpha val="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円/楕円 8"/>
          <p:cNvSpPr/>
          <p:nvPr/>
        </p:nvSpPr>
        <p:spPr>
          <a:xfrm>
            <a:off x="3071813" y="1643063"/>
            <a:ext cx="1071562" cy="1000125"/>
          </a:xfrm>
          <a:prstGeom prst="ellipse">
            <a:avLst/>
          </a:prstGeom>
          <a:solidFill>
            <a:schemeClr val="accent1">
              <a:alpha val="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円/楕円 9"/>
          <p:cNvSpPr/>
          <p:nvPr/>
        </p:nvSpPr>
        <p:spPr>
          <a:xfrm>
            <a:off x="4000500" y="1857375"/>
            <a:ext cx="1928813" cy="1785938"/>
          </a:xfrm>
          <a:prstGeom prst="ellipse">
            <a:avLst/>
          </a:prstGeom>
          <a:solidFill>
            <a:schemeClr val="accent1">
              <a:alpha val="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円/楕円 10"/>
          <p:cNvSpPr/>
          <p:nvPr/>
        </p:nvSpPr>
        <p:spPr>
          <a:xfrm>
            <a:off x="3214688" y="2714625"/>
            <a:ext cx="785812" cy="857250"/>
          </a:xfrm>
          <a:prstGeom prst="ellipse">
            <a:avLst/>
          </a:prstGeom>
          <a:solidFill>
            <a:schemeClr val="accent1">
              <a:alpha val="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円/楕円 11"/>
          <p:cNvSpPr/>
          <p:nvPr/>
        </p:nvSpPr>
        <p:spPr>
          <a:xfrm>
            <a:off x="4143375" y="571500"/>
            <a:ext cx="1000125" cy="571500"/>
          </a:xfrm>
          <a:prstGeom prst="ellipse">
            <a:avLst/>
          </a:prstGeom>
          <a:solidFill>
            <a:schemeClr val="accent1">
              <a:alpha val="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角丸四角形吹き出し 12"/>
          <p:cNvSpPr/>
          <p:nvPr/>
        </p:nvSpPr>
        <p:spPr>
          <a:xfrm>
            <a:off x="500063" y="1357313"/>
            <a:ext cx="2214562" cy="571500"/>
          </a:xfrm>
          <a:prstGeom prst="wedgeRoundRectCallout">
            <a:avLst>
              <a:gd name="adj1" fmla="val 69470"/>
              <a:gd name="adj2" fmla="val -24772"/>
              <a:gd name="adj3" fmla="val 16667"/>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物体系コンテンツ</a:t>
            </a:r>
          </a:p>
        </p:txBody>
      </p:sp>
      <p:sp>
        <p:nvSpPr>
          <p:cNvPr id="14" name="角丸四角形吹き出し 13"/>
          <p:cNvSpPr/>
          <p:nvPr/>
        </p:nvSpPr>
        <p:spPr>
          <a:xfrm>
            <a:off x="571500" y="2143125"/>
            <a:ext cx="2214563" cy="571500"/>
          </a:xfrm>
          <a:prstGeom prst="wedgeRoundRectCallout">
            <a:avLst>
              <a:gd name="adj1" fmla="val 63239"/>
              <a:gd name="adj2" fmla="val -32045"/>
              <a:gd name="adj3" fmla="val 16667"/>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電子系コンテンツ</a:t>
            </a:r>
          </a:p>
        </p:txBody>
      </p:sp>
      <p:sp>
        <p:nvSpPr>
          <p:cNvPr id="15" name="角丸四角形吹き出し 14"/>
          <p:cNvSpPr/>
          <p:nvPr/>
        </p:nvSpPr>
        <p:spPr>
          <a:xfrm>
            <a:off x="571500" y="3071813"/>
            <a:ext cx="2214563" cy="571500"/>
          </a:xfrm>
          <a:prstGeom prst="wedgeRoundRectCallout">
            <a:avLst>
              <a:gd name="adj1" fmla="val 67931"/>
              <a:gd name="adj2" fmla="val -13863"/>
              <a:gd name="adj3" fmla="val 16667"/>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利用案内</a:t>
            </a:r>
          </a:p>
        </p:txBody>
      </p:sp>
      <p:sp>
        <p:nvSpPr>
          <p:cNvPr id="16" name="角丸四角形吹き出し 15"/>
          <p:cNvSpPr/>
          <p:nvPr/>
        </p:nvSpPr>
        <p:spPr>
          <a:xfrm>
            <a:off x="6215063" y="428625"/>
            <a:ext cx="1500187" cy="571500"/>
          </a:xfrm>
          <a:prstGeom prst="wedgeRoundRectCallout">
            <a:avLst>
              <a:gd name="adj1" fmla="val -109388"/>
              <a:gd name="adj2" fmla="val 26136"/>
              <a:gd name="adj3" fmla="val 16667"/>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solidFill>
                  <a:schemeClr val="tx1"/>
                </a:solidFill>
              </a:rPr>
              <a:t>About us</a:t>
            </a:r>
            <a:endParaRPr lang="ja-JP" altLang="en-US" dirty="0">
              <a:solidFill>
                <a:schemeClr val="tx1"/>
              </a:solidFill>
            </a:endParaRPr>
          </a:p>
        </p:txBody>
      </p:sp>
      <p:sp>
        <p:nvSpPr>
          <p:cNvPr id="17" name="角丸四角形吹き出し 16"/>
          <p:cNvSpPr/>
          <p:nvPr/>
        </p:nvSpPr>
        <p:spPr>
          <a:xfrm>
            <a:off x="6215063" y="1857375"/>
            <a:ext cx="2214562" cy="571500"/>
          </a:xfrm>
          <a:prstGeom prst="wedgeRoundRectCallout">
            <a:avLst>
              <a:gd name="adj1" fmla="val -70599"/>
              <a:gd name="adj2" fmla="val 106136"/>
              <a:gd name="adj3" fmla="val 16667"/>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業務別のメニュー</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467600" cy="939800"/>
          </a:xfrm>
        </p:spPr>
        <p:txBody>
          <a:bodyPr/>
          <a:lstStyle/>
          <a:p>
            <a:pPr eaLnBrk="1" fontAlgn="auto" hangingPunct="1">
              <a:spcAft>
                <a:spcPts val="0"/>
              </a:spcAft>
              <a:defRPr/>
            </a:pPr>
            <a:r>
              <a:rPr lang="ja-JP" altLang="en-US" dirty="0" smtClean="0"/>
              <a:t>課題：情報集約点化のポイント</a:t>
            </a:r>
            <a:endParaRPr lang="ja-JP" altLang="en-US" dirty="0"/>
          </a:p>
        </p:txBody>
      </p:sp>
      <p:sp>
        <p:nvSpPr>
          <p:cNvPr id="50179" name="コンテンツ プレースホルダ 2"/>
          <p:cNvSpPr txBox="1">
            <a:spLocks/>
          </p:cNvSpPr>
          <p:nvPr/>
        </p:nvSpPr>
        <p:spPr bwMode="auto">
          <a:xfrm>
            <a:off x="428625" y="1143000"/>
            <a:ext cx="8429625" cy="5429250"/>
          </a:xfrm>
          <a:prstGeom prst="rect">
            <a:avLst/>
          </a:prstGeom>
          <a:noFill/>
          <a:ln w="9525">
            <a:noFill/>
            <a:miter lim="800000"/>
            <a:headEnd/>
            <a:tailEnd/>
          </a:ln>
        </p:spPr>
        <p:txBody>
          <a:bodyPr/>
          <a:lstStyle/>
          <a:p>
            <a:pPr marL="273050" indent="-273050">
              <a:spcBef>
                <a:spcPts val="600"/>
              </a:spcBef>
              <a:buClr>
                <a:schemeClr val="accent1"/>
              </a:buClr>
              <a:buSzPct val="70000"/>
              <a:buFont typeface="Wingdings 3" pitchFamily="18" charset="2"/>
              <a:buChar char="}"/>
              <a:defRPr/>
            </a:pPr>
            <a:r>
              <a:rPr lang="ja-JP" altLang="en-US" sz="2800" b="1" dirty="0">
                <a:solidFill>
                  <a:srgbClr val="0070C0"/>
                </a:solidFill>
                <a:latin typeface="+mn-ea"/>
                <a:ea typeface="+mn-ea"/>
              </a:rPr>
              <a:t>情報提供としては</a:t>
            </a:r>
            <a:endParaRPr lang="en-US" altLang="ja-JP" sz="2800" b="1" dirty="0">
              <a:solidFill>
                <a:srgbClr val="0070C0"/>
              </a:solidFill>
              <a:latin typeface="+mn-ea"/>
              <a:ea typeface="+mn-ea"/>
            </a:endParaRPr>
          </a:p>
          <a:p>
            <a:pPr marL="730250" lvl="1" indent="-273050">
              <a:spcBef>
                <a:spcPts val="600"/>
              </a:spcBef>
              <a:buClr>
                <a:schemeClr val="accent1"/>
              </a:buClr>
              <a:buSzPct val="70000"/>
              <a:buFont typeface="Wingdings 3" pitchFamily="18" charset="2"/>
              <a:buChar char="}"/>
              <a:defRPr/>
            </a:pPr>
            <a:r>
              <a:rPr lang="ja-JP" altLang="en-US" sz="2700" dirty="0">
                <a:latin typeface="+mn-ea"/>
                <a:ea typeface="+mn-ea"/>
              </a:rPr>
              <a:t>ターゲットとする利用者層へアレンジしたリストを提供していく仕事の流れを作り出す。</a:t>
            </a:r>
            <a:endParaRPr lang="en-US" altLang="ja-JP" sz="2700" dirty="0">
              <a:latin typeface="+mn-ea"/>
              <a:ea typeface="+mn-ea"/>
            </a:endParaRPr>
          </a:p>
          <a:p>
            <a:pPr marL="730250" lvl="1" indent="-273050">
              <a:spcBef>
                <a:spcPts val="600"/>
              </a:spcBef>
              <a:buClr>
                <a:schemeClr val="accent1"/>
              </a:buClr>
              <a:buSzPct val="70000"/>
              <a:buFont typeface="Wingdings 3" pitchFamily="18" charset="2"/>
              <a:buChar char="}"/>
              <a:defRPr/>
            </a:pPr>
            <a:r>
              <a:rPr lang="ja-JP" altLang="en-US" sz="2700" dirty="0">
                <a:latin typeface="+mn-ea"/>
                <a:ea typeface="+mn-ea"/>
              </a:rPr>
              <a:t>資料（図書・雑誌・</a:t>
            </a:r>
            <a:r>
              <a:rPr lang="en-US" altLang="ja-JP" sz="2700" dirty="0">
                <a:latin typeface="+mn-ea"/>
                <a:ea typeface="+mn-ea"/>
              </a:rPr>
              <a:t>AV</a:t>
            </a:r>
            <a:r>
              <a:rPr lang="ja-JP" altLang="en-US" sz="2700" dirty="0">
                <a:latin typeface="+mn-ea"/>
                <a:ea typeface="+mn-ea"/>
              </a:rPr>
              <a:t>）検索から，</a:t>
            </a:r>
            <a:r>
              <a:rPr lang="en-US" altLang="ja-JP" sz="2700" dirty="0">
                <a:latin typeface="+mn-ea"/>
                <a:ea typeface="+mn-ea"/>
              </a:rPr>
              <a:t>WEB</a:t>
            </a:r>
            <a:r>
              <a:rPr lang="ja-JP" altLang="en-US" sz="2700" dirty="0">
                <a:latin typeface="+mn-ea"/>
                <a:ea typeface="+mn-ea"/>
              </a:rPr>
              <a:t>情報源など含めたコンテンツサーチへ。</a:t>
            </a:r>
            <a:endParaRPr lang="en-US" altLang="ja-JP" sz="2700" dirty="0">
              <a:latin typeface="+mn-ea"/>
              <a:ea typeface="+mn-ea"/>
            </a:endParaRPr>
          </a:p>
          <a:p>
            <a:pPr marL="730250" lvl="1" indent="-273050">
              <a:spcBef>
                <a:spcPts val="600"/>
              </a:spcBef>
              <a:buClr>
                <a:schemeClr val="accent1"/>
              </a:buClr>
              <a:buSzPct val="70000"/>
              <a:buFont typeface="Wingdings 3" pitchFamily="18" charset="2"/>
              <a:buChar char="}"/>
              <a:defRPr/>
            </a:pPr>
            <a:r>
              <a:rPr lang="ja-JP" altLang="en-US" sz="2700" dirty="0">
                <a:latin typeface="+mn-ea"/>
                <a:ea typeface="+mn-ea"/>
              </a:rPr>
              <a:t>トップページに，今，旬なキーワードがあること。</a:t>
            </a:r>
            <a:endParaRPr lang="en-US" altLang="ja-JP" sz="2700" dirty="0">
              <a:latin typeface="+mn-ea"/>
              <a:ea typeface="+mn-ea"/>
            </a:endParaRPr>
          </a:p>
          <a:p>
            <a:pPr marL="273050" indent="-273050">
              <a:spcBef>
                <a:spcPts val="600"/>
              </a:spcBef>
              <a:buClr>
                <a:schemeClr val="accent1"/>
              </a:buClr>
              <a:buSzPct val="70000"/>
              <a:buFont typeface="Wingdings 3" pitchFamily="18" charset="2"/>
              <a:buChar char="}"/>
              <a:defRPr/>
            </a:pPr>
            <a:r>
              <a:rPr lang="en-US" altLang="ja-JP" sz="2800" b="1" dirty="0">
                <a:solidFill>
                  <a:srgbClr val="0070C0"/>
                </a:solidFill>
                <a:latin typeface="+mn-ea"/>
                <a:ea typeface="+mn-ea"/>
              </a:rPr>
              <a:t>OPAC</a:t>
            </a:r>
            <a:r>
              <a:rPr lang="ja-JP" altLang="en-US" sz="2800" b="1" dirty="0">
                <a:solidFill>
                  <a:srgbClr val="0070C0"/>
                </a:solidFill>
                <a:latin typeface="+mn-ea"/>
                <a:ea typeface="+mn-ea"/>
              </a:rPr>
              <a:t>（資料検索）では</a:t>
            </a:r>
            <a:endParaRPr lang="en-US" altLang="ja-JP" sz="2800" b="1" dirty="0">
              <a:solidFill>
                <a:srgbClr val="0070C0"/>
              </a:solidFill>
              <a:latin typeface="+mn-ea"/>
              <a:ea typeface="+mn-ea"/>
            </a:endParaRPr>
          </a:p>
          <a:p>
            <a:pPr marL="730250" lvl="1" indent="-273050">
              <a:spcBef>
                <a:spcPts val="600"/>
              </a:spcBef>
              <a:buClr>
                <a:schemeClr val="accent1"/>
              </a:buClr>
              <a:buSzPct val="70000"/>
              <a:buFont typeface="Wingdings 3" pitchFamily="18" charset="2"/>
              <a:buChar char="}"/>
              <a:defRPr/>
            </a:pPr>
            <a:r>
              <a:rPr lang="ja-JP" altLang="en-US" sz="2700" dirty="0">
                <a:latin typeface="+mn-ea"/>
                <a:ea typeface="+mn-ea"/>
              </a:rPr>
              <a:t>タイトルサーチではなく，分野（書架）サーチとキーワード検索を混ぜたものが必要。</a:t>
            </a:r>
            <a:endParaRPr lang="en-US" altLang="ja-JP" sz="2700" dirty="0">
              <a:latin typeface="+mn-ea"/>
              <a:ea typeface="+mn-ea"/>
            </a:endParaRPr>
          </a:p>
          <a:p>
            <a:pPr marL="730250" lvl="1" indent="-273050">
              <a:spcBef>
                <a:spcPts val="600"/>
              </a:spcBef>
              <a:buClr>
                <a:schemeClr val="accent1"/>
              </a:buClr>
              <a:buSzPct val="70000"/>
              <a:buFont typeface="Wingdings 3" pitchFamily="18" charset="2"/>
              <a:buChar char="}"/>
              <a:defRPr/>
            </a:pPr>
            <a:r>
              <a:rPr lang="ja-JP" altLang="en-US" sz="2700" dirty="0">
                <a:latin typeface="+mn-ea"/>
                <a:ea typeface="+mn-ea"/>
              </a:rPr>
              <a:t>深層</a:t>
            </a:r>
            <a:r>
              <a:rPr lang="en-US" altLang="ja-JP" sz="2700" dirty="0">
                <a:latin typeface="+mn-ea"/>
                <a:ea typeface="+mn-ea"/>
              </a:rPr>
              <a:t>WEB</a:t>
            </a:r>
            <a:r>
              <a:rPr lang="ja-JP" altLang="en-US" sz="2700" dirty="0">
                <a:latin typeface="+mn-ea"/>
                <a:ea typeface="+mn-ea"/>
              </a:rPr>
              <a:t>をサーチエンジンにクロールさせたい。　</a:t>
            </a:r>
            <a:endParaRPr lang="en-US" altLang="ja-JP" sz="2700" dirty="0">
              <a:latin typeface="+mn-ea"/>
              <a:ea typeface="+mn-ea"/>
            </a:endParaRPr>
          </a:p>
        </p:txBody>
      </p:sp>
    </p:spTree>
  </p:cSld>
  <p:clrMapOvr>
    <a:masterClrMapping/>
  </p:clrMapOvr>
  <p:transition advTm="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50179">
                                            <p:txEl>
                                              <p:pRg st="1" end="1"/>
                                            </p:txEl>
                                          </p:spTgt>
                                        </p:tgtEl>
                                        <p:attrNameLst>
                                          <p:attrName>style.visibility</p:attrName>
                                        </p:attrNameLst>
                                      </p:cBhvr>
                                      <p:to>
                                        <p:strVal val="visible"/>
                                      </p:to>
                                    </p:set>
                                    <p:anim calcmode="lin" valueType="num">
                                      <p:cBhvr additive="base">
                                        <p:cTn id="13" dur="500" fill="hold"/>
                                        <p:tgtEl>
                                          <p:spTgt spid="501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01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0179">
                                            <p:txEl>
                                              <p:pRg st="2" end="2"/>
                                            </p:txEl>
                                          </p:spTgt>
                                        </p:tgtEl>
                                        <p:attrNameLst>
                                          <p:attrName>style.visibility</p:attrName>
                                        </p:attrNameLst>
                                      </p:cBhvr>
                                      <p:to>
                                        <p:strVal val="visible"/>
                                      </p:to>
                                    </p:set>
                                    <p:anim calcmode="lin" valueType="num">
                                      <p:cBhvr additive="base">
                                        <p:cTn id="19" dur="500" fill="hold"/>
                                        <p:tgtEl>
                                          <p:spTgt spid="501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01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50179">
                                            <p:txEl>
                                              <p:pRg st="3" end="3"/>
                                            </p:txEl>
                                          </p:spTgt>
                                        </p:tgtEl>
                                        <p:attrNameLst>
                                          <p:attrName>style.visibility</p:attrName>
                                        </p:attrNameLst>
                                      </p:cBhvr>
                                      <p:to>
                                        <p:strVal val="visible"/>
                                      </p:to>
                                    </p:set>
                                    <p:anim calcmode="lin" valueType="num">
                                      <p:cBhvr additive="base">
                                        <p:cTn id="25" dur="500" fill="hold"/>
                                        <p:tgtEl>
                                          <p:spTgt spid="501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01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0179">
                                            <p:txEl>
                                              <p:pRg st="4" end="4"/>
                                            </p:txEl>
                                          </p:spTgt>
                                        </p:tgtEl>
                                        <p:attrNameLst>
                                          <p:attrName>style.visibility</p:attrName>
                                        </p:attrNameLst>
                                      </p:cBhvr>
                                      <p:to>
                                        <p:strVal val="visible"/>
                                      </p:to>
                                    </p:set>
                                    <p:anim calcmode="lin" valueType="num">
                                      <p:cBhvr additive="base">
                                        <p:cTn id="31" dur="500" fill="hold"/>
                                        <p:tgtEl>
                                          <p:spTgt spid="50179">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017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50179">
                                            <p:txEl>
                                              <p:pRg st="5" end="5"/>
                                            </p:txEl>
                                          </p:spTgt>
                                        </p:tgtEl>
                                        <p:attrNameLst>
                                          <p:attrName>style.visibility</p:attrName>
                                        </p:attrNameLst>
                                      </p:cBhvr>
                                      <p:to>
                                        <p:strVal val="visible"/>
                                      </p:to>
                                    </p:set>
                                    <p:anim calcmode="lin" valueType="num">
                                      <p:cBhvr additive="base">
                                        <p:cTn id="37" dur="500" fill="hold"/>
                                        <p:tgtEl>
                                          <p:spTgt spid="5017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017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50179">
                                            <p:txEl>
                                              <p:pRg st="6" end="6"/>
                                            </p:txEl>
                                          </p:spTgt>
                                        </p:tgtEl>
                                        <p:attrNameLst>
                                          <p:attrName>style.visibility</p:attrName>
                                        </p:attrNameLst>
                                      </p:cBhvr>
                                      <p:to>
                                        <p:strVal val="visible"/>
                                      </p:to>
                                    </p:set>
                                    <p:anim calcmode="lin" valueType="num">
                                      <p:cBhvr additive="base">
                                        <p:cTn id="43" dur="500" fill="hold"/>
                                        <p:tgtEl>
                                          <p:spTgt spid="5017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0179">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コンテンツ プレースホルダ 2"/>
          <p:cNvSpPr>
            <a:spLocks noGrp="1"/>
          </p:cNvSpPr>
          <p:nvPr>
            <p:ph idx="1"/>
          </p:nvPr>
        </p:nvSpPr>
        <p:spPr>
          <a:xfrm>
            <a:off x="457200" y="1285875"/>
            <a:ext cx="7758113" cy="5000625"/>
          </a:xfrm>
        </p:spPr>
        <p:txBody>
          <a:bodyPr>
            <a:normAutofit/>
          </a:bodyPr>
          <a:lstStyle/>
          <a:p>
            <a:pPr marL="365760" indent="-256032" eaLnBrk="1" fontAlgn="auto" hangingPunct="1">
              <a:spcAft>
                <a:spcPts val="0"/>
              </a:spcAft>
              <a:buFont typeface="Wingdings 3"/>
              <a:buNone/>
              <a:defRPr/>
            </a:pPr>
            <a:r>
              <a:rPr lang="ja-JP" altLang="en-US" dirty="0" smtClean="0"/>
              <a:t>１．ホームページのコンセプト</a:t>
            </a:r>
          </a:p>
          <a:p>
            <a:pPr marL="365760" indent="-256032" eaLnBrk="1" fontAlgn="auto" hangingPunct="1">
              <a:spcAft>
                <a:spcPts val="0"/>
              </a:spcAft>
              <a:buFont typeface="Wingdings" pitchFamily="2" charset="2"/>
              <a:buNone/>
              <a:defRPr/>
            </a:pPr>
            <a:r>
              <a:rPr lang="ja-JP" altLang="en-US" dirty="0" smtClean="0"/>
              <a:t>２．電子情報（リンク）</a:t>
            </a:r>
          </a:p>
          <a:p>
            <a:pPr marL="365760" indent="-256032" eaLnBrk="1" fontAlgn="auto" hangingPunct="1">
              <a:spcAft>
                <a:spcPts val="0"/>
              </a:spcAft>
              <a:buFont typeface="Wingdings 3"/>
              <a:buNone/>
              <a:defRPr/>
            </a:pPr>
            <a:r>
              <a:rPr lang="ja-JP" altLang="en-US" dirty="0" smtClean="0"/>
              <a:t>３．図書館システム更新計画</a:t>
            </a:r>
          </a:p>
          <a:p>
            <a:pPr marL="365760" indent="-256032" eaLnBrk="1" fontAlgn="auto" hangingPunct="1">
              <a:spcAft>
                <a:spcPts val="0"/>
              </a:spcAft>
              <a:buFont typeface="Wingdings" pitchFamily="2" charset="2"/>
              <a:buNone/>
              <a:defRPr/>
            </a:pPr>
            <a:r>
              <a:rPr lang="ja-JP" altLang="en-US" dirty="0" smtClean="0"/>
              <a:t>４．レファレンスを目立たせる</a:t>
            </a:r>
            <a:endParaRPr lang="en-US" altLang="ja-JP" dirty="0" smtClean="0"/>
          </a:p>
          <a:p>
            <a:pPr marL="365760" indent="-256032" eaLnBrk="1" fontAlgn="auto" hangingPunct="1">
              <a:spcAft>
                <a:spcPts val="0"/>
              </a:spcAft>
              <a:buFont typeface="Wingdings 3"/>
              <a:buNone/>
              <a:defRPr/>
            </a:pPr>
            <a:r>
              <a:rPr lang="ja-JP" altLang="en-US" dirty="0" smtClean="0"/>
              <a:t>５．情報発信の戦略</a:t>
            </a:r>
            <a:endParaRPr lang="en-US" altLang="ja-JP" dirty="0" smtClean="0"/>
          </a:p>
          <a:p>
            <a:pPr marL="365760" indent="-256032" eaLnBrk="1" fontAlgn="auto" hangingPunct="1">
              <a:spcAft>
                <a:spcPts val="0"/>
              </a:spcAft>
              <a:buFont typeface="Wingdings 3"/>
              <a:buNone/>
              <a:defRPr/>
            </a:pPr>
            <a:r>
              <a:rPr lang="ja-JP" altLang="en-US" dirty="0" smtClean="0">
                <a:latin typeface="+mn-ea"/>
              </a:rPr>
              <a:t>６</a:t>
            </a:r>
            <a:r>
              <a:rPr lang="ja-JP" altLang="en-US" dirty="0" smtClean="0"/>
              <a:t>．新しいホームページのコンセプト</a:t>
            </a:r>
          </a:p>
        </p:txBody>
      </p:sp>
      <p:sp>
        <p:nvSpPr>
          <p:cNvPr id="2" name="タイトル 1"/>
          <p:cNvSpPr>
            <a:spLocks noGrp="1"/>
          </p:cNvSpPr>
          <p:nvPr>
            <p:ph type="title"/>
          </p:nvPr>
        </p:nvSpPr>
        <p:spPr/>
        <p:txBody>
          <a:bodyPr/>
          <a:lstStyle/>
          <a:p>
            <a:pPr eaLnBrk="1" fontAlgn="auto" hangingPunct="1">
              <a:spcAft>
                <a:spcPts val="0"/>
              </a:spcAft>
              <a:defRPr/>
            </a:pPr>
            <a:r>
              <a:rPr lang="ja-JP" altLang="en-US" dirty="0" smtClean="0"/>
              <a:t>目次</a:t>
            </a:r>
            <a:endParaRPr lang="ja-JP" altLang="en-US" dirty="0"/>
          </a:p>
        </p:txBody>
      </p:sp>
    </p:spTree>
  </p:cSld>
  <p:clrMapOvr>
    <a:masterClrMapping/>
  </p:clrMapOvr>
  <p:transition advTm="5563"/>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コンテンツ プレースホルダ 2"/>
          <p:cNvSpPr>
            <a:spLocks noGrp="1"/>
          </p:cNvSpPr>
          <p:nvPr>
            <p:ph idx="1"/>
          </p:nvPr>
        </p:nvSpPr>
        <p:spPr>
          <a:xfrm>
            <a:off x="457200" y="1285875"/>
            <a:ext cx="7758113" cy="5000625"/>
          </a:xfrm>
        </p:spPr>
        <p:txBody>
          <a:bodyPr>
            <a:normAutofit/>
          </a:bodyPr>
          <a:lstStyle/>
          <a:p>
            <a:pPr marL="365760" indent="-256032" eaLnBrk="1" fontAlgn="auto" hangingPunct="1">
              <a:spcAft>
                <a:spcPts val="0"/>
              </a:spcAft>
              <a:buFont typeface="Wingdings 3"/>
              <a:buNone/>
              <a:defRPr/>
            </a:pPr>
            <a:r>
              <a:rPr lang="ja-JP" altLang="en-US" b="1" dirty="0" smtClean="0">
                <a:solidFill>
                  <a:schemeClr val="accent5">
                    <a:lumMod val="75000"/>
                  </a:schemeClr>
                </a:solidFill>
              </a:rPr>
              <a:t>１．ホームページのコンセプト</a:t>
            </a:r>
          </a:p>
          <a:p>
            <a:pPr marL="365760" indent="-256032" eaLnBrk="1" fontAlgn="auto" hangingPunct="1">
              <a:spcAft>
                <a:spcPts val="0"/>
              </a:spcAft>
              <a:buFont typeface="Wingdings" pitchFamily="2" charset="2"/>
              <a:buNone/>
              <a:defRPr/>
            </a:pPr>
            <a:r>
              <a:rPr lang="ja-JP" altLang="en-US" dirty="0" smtClean="0"/>
              <a:t>２．電子情報（リンク）</a:t>
            </a:r>
          </a:p>
          <a:p>
            <a:pPr marL="365760" indent="-256032" eaLnBrk="1" fontAlgn="auto" hangingPunct="1">
              <a:spcAft>
                <a:spcPts val="0"/>
              </a:spcAft>
              <a:buFont typeface="Wingdings 3"/>
              <a:buNone/>
              <a:defRPr/>
            </a:pPr>
            <a:r>
              <a:rPr lang="ja-JP" altLang="en-US" dirty="0" smtClean="0"/>
              <a:t>３．図書館システム更新計画</a:t>
            </a:r>
          </a:p>
          <a:p>
            <a:pPr marL="365760" indent="-256032" eaLnBrk="1" fontAlgn="auto" hangingPunct="1">
              <a:spcAft>
                <a:spcPts val="0"/>
              </a:spcAft>
              <a:buFont typeface="Wingdings" pitchFamily="2" charset="2"/>
              <a:buNone/>
              <a:defRPr/>
            </a:pPr>
            <a:r>
              <a:rPr lang="ja-JP" altLang="en-US" dirty="0" smtClean="0"/>
              <a:t>４．レファレンスを目立たせる</a:t>
            </a:r>
            <a:endParaRPr lang="en-US" altLang="ja-JP" dirty="0" smtClean="0"/>
          </a:p>
          <a:p>
            <a:pPr marL="365760" indent="-256032" eaLnBrk="1" fontAlgn="auto" hangingPunct="1">
              <a:spcAft>
                <a:spcPts val="0"/>
              </a:spcAft>
              <a:buFont typeface="Wingdings 3"/>
              <a:buNone/>
              <a:defRPr/>
            </a:pPr>
            <a:r>
              <a:rPr lang="ja-JP" altLang="en-US" dirty="0" smtClean="0"/>
              <a:t>５．情報発信の戦略</a:t>
            </a:r>
            <a:endParaRPr lang="en-US" altLang="ja-JP" dirty="0" smtClean="0"/>
          </a:p>
          <a:p>
            <a:pPr marL="365760" indent="-256032" eaLnBrk="1" fontAlgn="auto" hangingPunct="1">
              <a:spcAft>
                <a:spcPts val="0"/>
              </a:spcAft>
              <a:buFont typeface="Wingdings 3"/>
              <a:buNone/>
              <a:defRPr/>
            </a:pPr>
            <a:r>
              <a:rPr lang="ja-JP" altLang="en-US" dirty="0" smtClean="0">
                <a:latin typeface="+mn-ea"/>
              </a:rPr>
              <a:t>６</a:t>
            </a:r>
            <a:r>
              <a:rPr lang="ja-JP" altLang="en-US" dirty="0" smtClean="0"/>
              <a:t>．新しいホームページのコンセプト</a:t>
            </a:r>
          </a:p>
        </p:txBody>
      </p:sp>
      <p:sp>
        <p:nvSpPr>
          <p:cNvPr id="2" name="タイトル 1"/>
          <p:cNvSpPr>
            <a:spLocks noGrp="1"/>
          </p:cNvSpPr>
          <p:nvPr>
            <p:ph type="title"/>
          </p:nvPr>
        </p:nvSpPr>
        <p:spPr/>
        <p:txBody>
          <a:bodyPr/>
          <a:lstStyle/>
          <a:p>
            <a:pPr eaLnBrk="1" fontAlgn="auto" hangingPunct="1">
              <a:spcAft>
                <a:spcPts val="0"/>
              </a:spcAft>
              <a:defRPr/>
            </a:pPr>
            <a:r>
              <a:rPr lang="ja-JP" altLang="en-US" dirty="0" smtClean="0"/>
              <a:t>目次</a:t>
            </a:r>
            <a:endParaRPr lang="ja-JP" altLang="en-US" dirty="0"/>
          </a:p>
        </p:txBody>
      </p:sp>
    </p:spTree>
  </p:cSld>
  <p:clrMapOvr>
    <a:masterClrMapping/>
  </p:clrMapOvr>
  <p:transition advTm="5563"/>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214290"/>
            <a:ext cx="8115328" cy="868362"/>
          </a:xfrm>
        </p:spPr>
        <p:txBody>
          <a:bodyPr/>
          <a:lstStyle/>
          <a:p>
            <a:pPr eaLnBrk="1" fontAlgn="auto" hangingPunct="1">
              <a:spcAft>
                <a:spcPts val="0"/>
              </a:spcAft>
              <a:defRPr/>
            </a:pPr>
            <a:r>
              <a:rPr lang="en-US" altLang="ja-JP" dirty="0" smtClean="0">
                <a:latin typeface="+mj-ea"/>
              </a:rPr>
              <a:t>2001</a:t>
            </a:r>
            <a:r>
              <a:rPr lang="ja-JP" altLang="en-US" dirty="0" smtClean="0">
                <a:latin typeface="+mj-ea"/>
              </a:rPr>
              <a:t>年のホームページのコンセプト　</a:t>
            </a:r>
            <a:endParaRPr lang="ja-JP" altLang="en-US" dirty="0">
              <a:latin typeface="+mj-ea"/>
            </a:endParaRPr>
          </a:p>
        </p:txBody>
      </p:sp>
      <p:sp>
        <p:nvSpPr>
          <p:cNvPr id="4" name="下矢印 3"/>
          <p:cNvSpPr/>
          <p:nvPr/>
        </p:nvSpPr>
        <p:spPr>
          <a:xfrm>
            <a:off x="2500313" y="2500313"/>
            <a:ext cx="1143000" cy="357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5363" name="コンテンツ プレースホルダ 2"/>
          <p:cNvSpPr>
            <a:spLocks noGrp="1"/>
          </p:cNvSpPr>
          <p:nvPr>
            <p:ph idx="1"/>
          </p:nvPr>
        </p:nvSpPr>
        <p:spPr>
          <a:xfrm>
            <a:off x="285750" y="1071563"/>
            <a:ext cx="8501063" cy="5500687"/>
          </a:xfrm>
        </p:spPr>
        <p:txBody>
          <a:bodyPr>
            <a:normAutofit/>
          </a:bodyPr>
          <a:lstStyle/>
          <a:p>
            <a:pPr marL="365760" indent="-256032" eaLnBrk="1" fontAlgn="auto" hangingPunct="1">
              <a:spcAft>
                <a:spcPts val="0"/>
              </a:spcAft>
              <a:buFont typeface="Wingdings 3"/>
              <a:buChar char=""/>
              <a:defRPr/>
            </a:pPr>
            <a:r>
              <a:rPr lang="ja-JP" altLang="en-US" dirty="0" smtClean="0"/>
              <a:t>図書館は情報提供の場である。</a:t>
            </a:r>
          </a:p>
          <a:p>
            <a:pPr marL="365760" indent="-256032" eaLnBrk="1" fontAlgn="auto" hangingPunct="1">
              <a:spcAft>
                <a:spcPts val="0"/>
              </a:spcAft>
              <a:buFont typeface="Wingdings 3"/>
              <a:buChar char=""/>
              <a:defRPr/>
            </a:pPr>
            <a:r>
              <a:rPr lang="ja-JP" altLang="en-US" dirty="0" smtClean="0"/>
              <a:t>図書館の情報開示は徹底して行っていく。</a:t>
            </a:r>
          </a:p>
          <a:p>
            <a:pPr marL="365760" indent="-256032" eaLnBrk="1" fontAlgn="auto" hangingPunct="1">
              <a:spcAft>
                <a:spcPts val="0"/>
              </a:spcAft>
              <a:buFont typeface="Wingdings 3"/>
              <a:buChar char=""/>
              <a:defRPr/>
            </a:pPr>
            <a:r>
              <a:rPr lang="ja-JP" altLang="en-US" dirty="0" smtClean="0"/>
              <a:t>図書館って何？</a:t>
            </a:r>
            <a:endParaRPr lang="en-US" altLang="ja-JP" dirty="0" smtClean="0"/>
          </a:p>
          <a:p>
            <a:pPr marL="365760" indent="-256032" eaLnBrk="1" fontAlgn="auto" hangingPunct="1">
              <a:spcAft>
                <a:spcPts val="0"/>
              </a:spcAft>
              <a:buFont typeface="Wingdings" pitchFamily="2" charset="2"/>
              <a:buNone/>
              <a:defRPr/>
            </a:pPr>
            <a:endParaRPr lang="en-US" altLang="ja-JP" dirty="0" smtClean="0"/>
          </a:p>
          <a:p>
            <a:pPr marL="365760" indent="-256032" eaLnBrk="1" fontAlgn="auto" hangingPunct="1">
              <a:spcAft>
                <a:spcPts val="0"/>
              </a:spcAft>
              <a:buFont typeface="Wingdings" pitchFamily="2" charset="2"/>
              <a:buNone/>
              <a:defRPr/>
            </a:pPr>
            <a:r>
              <a:rPr lang="ja-JP" altLang="en-US" dirty="0" smtClean="0"/>
              <a:t>　　　　　　過去の蓄積</a:t>
            </a:r>
          </a:p>
          <a:p>
            <a:pPr marL="365760" indent="-256032" eaLnBrk="1" fontAlgn="auto" hangingPunct="1">
              <a:spcAft>
                <a:spcPts val="0"/>
              </a:spcAft>
              <a:buFont typeface="Wingdings 3"/>
              <a:buChar char=""/>
              <a:defRPr/>
            </a:pPr>
            <a:r>
              <a:rPr lang="ja-JP" altLang="en-US" dirty="0" smtClean="0"/>
              <a:t>データ蓄積型のホームページを目指そう。</a:t>
            </a:r>
          </a:p>
          <a:p>
            <a:pPr marL="365760" indent="-256032" eaLnBrk="1" fontAlgn="auto" hangingPunct="1">
              <a:spcAft>
                <a:spcPts val="0"/>
              </a:spcAft>
              <a:buFont typeface="Wingdings 3"/>
              <a:buChar char=""/>
              <a:defRPr/>
            </a:pPr>
            <a:r>
              <a:rPr lang="ja-JP" altLang="en-US" dirty="0" smtClean="0"/>
              <a:t>図書館のこれまでと，これからがわかるように</a:t>
            </a:r>
            <a:r>
              <a:rPr lang="ja-JP" altLang="en-US" smtClean="0"/>
              <a:t>。（住民</a:t>
            </a:r>
            <a:r>
              <a:rPr lang="ja-JP" altLang="en-US" dirty="0" smtClean="0"/>
              <a:t>にも職員にも）まずは年報のデータをすべて載せる。</a:t>
            </a:r>
            <a:endParaRPr lang="en-US" altLang="ja-JP" dirty="0" smtClean="0"/>
          </a:p>
          <a:p>
            <a:pPr marL="365760" indent="-256032" eaLnBrk="1" fontAlgn="auto" hangingPunct="1">
              <a:spcAft>
                <a:spcPts val="0"/>
              </a:spcAft>
              <a:buFont typeface="Wingdings 3"/>
              <a:buChar char=""/>
              <a:defRPr/>
            </a:pPr>
            <a:r>
              <a:rPr lang="ja-JP" altLang="en-US" dirty="0" smtClean="0">
                <a:latin typeface="+mn-ea"/>
              </a:rPr>
              <a:t>図書館資料とネットを合わせた資料の探し方を提示できることが，専門職として必要。リンク集は重要という位置づけの確認。</a:t>
            </a:r>
            <a:endParaRPr lang="en-US" altLang="ja-JP" dirty="0" smtClean="0">
              <a:latin typeface="+mn-ea"/>
            </a:endParaRPr>
          </a:p>
          <a:p>
            <a:pPr marL="365760" indent="-256032" eaLnBrk="1" fontAlgn="auto" hangingPunct="1">
              <a:spcAft>
                <a:spcPts val="0"/>
              </a:spcAft>
              <a:buFont typeface="Wingdings 3"/>
              <a:buChar char=""/>
              <a:defRPr/>
            </a:pPr>
            <a:r>
              <a:rPr lang="ja-JP" altLang="en-US" dirty="0" smtClean="0">
                <a:latin typeface="+mn-ea"/>
              </a:rPr>
              <a:t>テキスト主義（毎日でも使ってもらうのが図書館）</a:t>
            </a:r>
            <a:endParaRPr lang="en-US" altLang="ja-JP" dirty="0" smtClean="0">
              <a:latin typeface="+mn-ea"/>
            </a:endParaRPr>
          </a:p>
          <a:p>
            <a:pPr marL="365760" indent="-256032" eaLnBrk="1" fontAlgn="auto" hangingPunct="1">
              <a:spcAft>
                <a:spcPts val="0"/>
              </a:spcAft>
              <a:buFont typeface="Wingdings 3"/>
              <a:buChar char=""/>
              <a:defRPr/>
            </a:pPr>
            <a:endParaRPr lang="ja-JP" altLang="en-US" dirty="0" smtClean="0"/>
          </a:p>
          <a:p>
            <a:pPr marL="365760" indent="-256032" eaLnBrk="1" fontAlgn="auto" hangingPunct="1">
              <a:spcAft>
                <a:spcPts val="0"/>
              </a:spcAft>
              <a:buFont typeface="Wingdings 3"/>
              <a:buChar char=""/>
              <a:defRPr/>
            </a:pPr>
            <a:endParaRPr lang="ja-JP" altLang="en-US" dirty="0" smtClean="0"/>
          </a:p>
          <a:p>
            <a:pPr marL="365760" indent="-256032" eaLnBrk="1" fontAlgn="auto" hangingPunct="1">
              <a:spcAft>
                <a:spcPts val="0"/>
              </a:spcAft>
              <a:buFont typeface="Wingdings" pitchFamily="2" charset="2"/>
              <a:buNone/>
              <a:defRPr/>
            </a:pPr>
            <a:endParaRPr lang="ja-JP" altLang="en-US" dirty="0" smtClean="0"/>
          </a:p>
        </p:txBody>
      </p:sp>
    </p:spTree>
    <p:custDataLst>
      <p:tags r:id="rId1"/>
    </p:custDataLst>
  </p:cSld>
  <p:clrMapOvr>
    <a:masterClrMapping/>
  </p:clrMapOvr>
  <p:transition advTm="10996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5363">
                                            <p:txEl>
                                              <p:pRg st="4" end="4"/>
                                            </p:txEl>
                                          </p:spTgt>
                                        </p:tgtEl>
                                        <p:attrNameLst>
                                          <p:attrName>style.visibility</p:attrName>
                                        </p:attrNameLst>
                                      </p:cBhvr>
                                      <p:to>
                                        <p:strVal val="visible"/>
                                      </p:to>
                                    </p:set>
                                    <p:anim calcmode="lin" valueType="num">
                                      <p:cBhvr additive="base">
                                        <p:cTn id="12" dur="500" fill="hold"/>
                                        <p:tgtEl>
                                          <p:spTgt spid="15363">
                                            <p:txEl>
                                              <p:pRg st="4" end="4"/>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1536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nodeType="clickEffect">
                                  <p:stCondLst>
                                    <p:cond delay="0"/>
                                  </p:stCondLst>
                                  <p:childTnLst>
                                    <p:set>
                                      <p:cBhvr>
                                        <p:cTn id="17" dur="1" fill="hold">
                                          <p:stCondLst>
                                            <p:cond delay="0"/>
                                          </p:stCondLst>
                                        </p:cTn>
                                        <p:tgtEl>
                                          <p:spTgt spid="15363">
                                            <p:txEl>
                                              <p:pRg st="5" end="5"/>
                                            </p:txEl>
                                          </p:spTgt>
                                        </p:tgtEl>
                                        <p:attrNameLst>
                                          <p:attrName>style.visibility</p:attrName>
                                        </p:attrNameLst>
                                      </p:cBhvr>
                                      <p:to>
                                        <p:strVal val="visible"/>
                                      </p:to>
                                    </p:set>
                                    <p:anim calcmode="lin" valueType="num">
                                      <p:cBhvr additive="base">
                                        <p:cTn id="18" dur="500" fill="hold"/>
                                        <p:tgtEl>
                                          <p:spTgt spid="15363">
                                            <p:txEl>
                                              <p:pRg st="5" end="5"/>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536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15363">
                                            <p:txEl>
                                              <p:pRg st="6" end="6"/>
                                            </p:txEl>
                                          </p:spTgt>
                                        </p:tgtEl>
                                        <p:attrNameLst>
                                          <p:attrName>style.visibility</p:attrName>
                                        </p:attrNameLst>
                                      </p:cBhvr>
                                      <p:to>
                                        <p:strVal val="visible"/>
                                      </p:to>
                                    </p:set>
                                    <p:anim calcmode="lin" valueType="num">
                                      <p:cBhvr additive="base">
                                        <p:cTn id="24" dur="500" fill="hold"/>
                                        <p:tgtEl>
                                          <p:spTgt spid="15363">
                                            <p:txEl>
                                              <p:pRg st="6" end="6"/>
                                            </p:tx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1536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nodeType="clickEffect">
                                  <p:stCondLst>
                                    <p:cond delay="0"/>
                                  </p:stCondLst>
                                  <p:childTnLst>
                                    <p:set>
                                      <p:cBhvr>
                                        <p:cTn id="29" dur="1" fill="hold">
                                          <p:stCondLst>
                                            <p:cond delay="0"/>
                                          </p:stCondLst>
                                        </p:cTn>
                                        <p:tgtEl>
                                          <p:spTgt spid="15363">
                                            <p:txEl>
                                              <p:pRg st="7" end="7"/>
                                            </p:txEl>
                                          </p:spTgt>
                                        </p:tgtEl>
                                        <p:attrNameLst>
                                          <p:attrName>style.visibility</p:attrName>
                                        </p:attrNameLst>
                                      </p:cBhvr>
                                      <p:to>
                                        <p:strVal val="visible"/>
                                      </p:to>
                                    </p:set>
                                    <p:anim calcmode="lin" valueType="num">
                                      <p:cBhvr additive="base">
                                        <p:cTn id="30" dur="500" fill="hold"/>
                                        <p:tgtEl>
                                          <p:spTgt spid="15363">
                                            <p:txEl>
                                              <p:pRg st="7" end="7"/>
                                            </p:tx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1536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nodeType="clickEffect">
                                  <p:stCondLst>
                                    <p:cond delay="0"/>
                                  </p:stCondLst>
                                  <p:childTnLst>
                                    <p:set>
                                      <p:cBhvr>
                                        <p:cTn id="35" dur="1" fill="hold">
                                          <p:stCondLst>
                                            <p:cond delay="0"/>
                                          </p:stCondLst>
                                        </p:cTn>
                                        <p:tgtEl>
                                          <p:spTgt spid="15363">
                                            <p:txEl>
                                              <p:pRg st="8" end="8"/>
                                            </p:txEl>
                                          </p:spTgt>
                                        </p:tgtEl>
                                        <p:attrNameLst>
                                          <p:attrName>style.visibility</p:attrName>
                                        </p:attrNameLst>
                                      </p:cBhvr>
                                      <p:to>
                                        <p:strVal val="visible"/>
                                      </p:to>
                                    </p:set>
                                    <p:anim calcmode="lin" valueType="num">
                                      <p:cBhvr additive="base">
                                        <p:cTn id="36" dur="500" fill="hold"/>
                                        <p:tgtEl>
                                          <p:spTgt spid="15363">
                                            <p:txEl>
                                              <p:pRg st="8" end="8"/>
                                            </p:tx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1536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Grp="1" noChangeAspect="1" noChangeArrowheads="1"/>
          </p:cNvPicPr>
          <p:nvPr>
            <p:ph idx="1"/>
          </p:nvPr>
        </p:nvPicPr>
        <p:blipFill>
          <a:blip r:embed="rId3"/>
          <a:srcRect/>
          <a:stretch>
            <a:fillRect/>
          </a:stretch>
        </p:blipFill>
        <p:spPr>
          <a:xfrm>
            <a:off x="1857375" y="261938"/>
            <a:ext cx="5500688" cy="6391275"/>
          </a:xfrm>
        </p:spPr>
      </p:pic>
      <p:sp>
        <p:nvSpPr>
          <p:cNvPr id="2" name="タイトル 1"/>
          <p:cNvSpPr>
            <a:spLocks noGrp="1"/>
          </p:cNvSpPr>
          <p:nvPr>
            <p:ph type="title"/>
          </p:nvPr>
        </p:nvSpPr>
        <p:spPr>
          <a:xfrm>
            <a:off x="285750" y="0"/>
            <a:ext cx="7467600" cy="582613"/>
          </a:xfrm>
        </p:spPr>
        <p:txBody>
          <a:bodyPr>
            <a:normAutofit fontScale="90000"/>
          </a:bodyPr>
          <a:lstStyle/>
          <a:p>
            <a:pPr eaLnBrk="1" fontAlgn="auto" hangingPunct="1">
              <a:spcAft>
                <a:spcPts val="0"/>
              </a:spcAft>
              <a:defRPr/>
            </a:pPr>
            <a:r>
              <a:rPr lang="ja-JP" altLang="en-US" dirty="0" smtClean="0"/>
              <a:t>現在のサイト</a:t>
            </a:r>
            <a:endParaRPr lang="ja-JP" altLang="en-US" dirty="0"/>
          </a:p>
        </p:txBody>
      </p:sp>
      <p:sp>
        <p:nvSpPr>
          <p:cNvPr id="4" name="円/楕円 3"/>
          <p:cNvSpPr/>
          <p:nvPr/>
        </p:nvSpPr>
        <p:spPr>
          <a:xfrm>
            <a:off x="3071813" y="500063"/>
            <a:ext cx="1000125" cy="571500"/>
          </a:xfrm>
          <a:prstGeom prst="ellipse">
            <a:avLst/>
          </a:prstGeom>
          <a:solidFill>
            <a:schemeClr val="accent1">
              <a:alpha val="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5" name="角丸四角形吹き出し 4"/>
          <p:cNvSpPr/>
          <p:nvPr/>
        </p:nvSpPr>
        <p:spPr>
          <a:xfrm>
            <a:off x="571500" y="571500"/>
            <a:ext cx="2143125" cy="571500"/>
          </a:xfrm>
          <a:prstGeom prst="wedgeRoundRectCallout">
            <a:avLst>
              <a:gd name="adj1" fmla="val 67931"/>
              <a:gd name="adj2" fmla="val 7955"/>
              <a:gd name="adj3" fmla="val 16667"/>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資料検索</a:t>
            </a:r>
          </a:p>
        </p:txBody>
      </p:sp>
      <p:sp>
        <p:nvSpPr>
          <p:cNvPr id="6" name="円/楕円 5"/>
          <p:cNvSpPr/>
          <p:nvPr/>
        </p:nvSpPr>
        <p:spPr>
          <a:xfrm>
            <a:off x="3071813" y="928688"/>
            <a:ext cx="1000125" cy="714375"/>
          </a:xfrm>
          <a:prstGeom prst="ellipse">
            <a:avLst/>
          </a:prstGeom>
          <a:solidFill>
            <a:schemeClr val="accent1">
              <a:alpha val="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9" name="円/楕円 8"/>
          <p:cNvSpPr/>
          <p:nvPr/>
        </p:nvSpPr>
        <p:spPr>
          <a:xfrm>
            <a:off x="3071813" y="1643063"/>
            <a:ext cx="1071562" cy="1000125"/>
          </a:xfrm>
          <a:prstGeom prst="ellipse">
            <a:avLst/>
          </a:prstGeom>
          <a:solidFill>
            <a:schemeClr val="accent1">
              <a:alpha val="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0" name="円/楕円 9"/>
          <p:cNvSpPr/>
          <p:nvPr/>
        </p:nvSpPr>
        <p:spPr>
          <a:xfrm>
            <a:off x="4000500" y="1857375"/>
            <a:ext cx="1928813" cy="1785938"/>
          </a:xfrm>
          <a:prstGeom prst="ellipse">
            <a:avLst/>
          </a:prstGeom>
          <a:solidFill>
            <a:schemeClr val="accent1">
              <a:alpha val="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1" name="円/楕円 10"/>
          <p:cNvSpPr/>
          <p:nvPr/>
        </p:nvSpPr>
        <p:spPr>
          <a:xfrm>
            <a:off x="3214688" y="2714625"/>
            <a:ext cx="785812" cy="857250"/>
          </a:xfrm>
          <a:prstGeom prst="ellipse">
            <a:avLst/>
          </a:prstGeom>
          <a:solidFill>
            <a:schemeClr val="accent1">
              <a:alpha val="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2" name="円/楕円 11"/>
          <p:cNvSpPr/>
          <p:nvPr/>
        </p:nvSpPr>
        <p:spPr>
          <a:xfrm>
            <a:off x="4143375" y="571500"/>
            <a:ext cx="1000125" cy="571500"/>
          </a:xfrm>
          <a:prstGeom prst="ellipse">
            <a:avLst/>
          </a:prstGeom>
          <a:solidFill>
            <a:schemeClr val="accent1">
              <a:alpha val="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13" name="角丸四角形吹き出し 12"/>
          <p:cNvSpPr/>
          <p:nvPr/>
        </p:nvSpPr>
        <p:spPr>
          <a:xfrm>
            <a:off x="500063" y="1357313"/>
            <a:ext cx="2214562" cy="571500"/>
          </a:xfrm>
          <a:prstGeom prst="wedgeRoundRectCallout">
            <a:avLst>
              <a:gd name="adj1" fmla="val 69470"/>
              <a:gd name="adj2" fmla="val -24772"/>
              <a:gd name="adj3" fmla="val 16667"/>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物体系コンテンツ</a:t>
            </a:r>
          </a:p>
        </p:txBody>
      </p:sp>
      <p:sp>
        <p:nvSpPr>
          <p:cNvPr id="14" name="角丸四角形吹き出し 13"/>
          <p:cNvSpPr/>
          <p:nvPr/>
        </p:nvSpPr>
        <p:spPr>
          <a:xfrm>
            <a:off x="571500" y="2143125"/>
            <a:ext cx="2214563" cy="571500"/>
          </a:xfrm>
          <a:prstGeom prst="wedgeRoundRectCallout">
            <a:avLst>
              <a:gd name="adj1" fmla="val 63239"/>
              <a:gd name="adj2" fmla="val -32045"/>
              <a:gd name="adj3" fmla="val 16667"/>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電子系コンテンツ</a:t>
            </a:r>
          </a:p>
        </p:txBody>
      </p:sp>
      <p:sp>
        <p:nvSpPr>
          <p:cNvPr id="15" name="角丸四角形吹き出し 14"/>
          <p:cNvSpPr/>
          <p:nvPr/>
        </p:nvSpPr>
        <p:spPr>
          <a:xfrm>
            <a:off x="571500" y="3071813"/>
            <a:ext cx="2214563" cy="571500"/>
          </a:xfrm>
          <a:prstGeom prst="wedgeRoundRectCallout">
            <a:avLst>
              <a:gd name="adj1" fmla="val 67931"/>
              <a:gd name="adj2" fmla="val -13863"/>
              <a:gd name="adj3" fmla="val 16667"/>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利用案内</a:t>
            </a:r>
          </a:p>
        </p:txBody>
      </p:sp>
      <p:sp>
        <p:nvSpPr>
          <p:cNvPr id="16" name="角丸四角形吹き出し 15"/>
          <p:cNvSpPr/>
          <p:nvPr/>
        </p:nvSpPr>
        <p:spPr>
          <a:xfrm>
            <a:off x="6215063" y="428625"/>
            <a:ext cx="1500187" cy="571500"/>
          </a:xfrm>
          <a:prstGeom prst="wedgeRoundRectCallout">
            <a:avLst>
              <a:gd name="adj1" fmla="val -109388"/>
              <a:gd name="adj2" fmla="val 26136"/>
              <a:gd name="adj3" fmla="val 16667"/>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dirty="0">
                <a:solidFill>
                  <a:schemeClr val="tx1"/>
                </a:solidFill>
              </a:rPr>
              <a:t>About us</a:t>
            </a:r>
            <a:endParaRPr lang="ja-JP" altLang="en-US" dirty="0">
              <a:solidFill>
                <a:schemeClr val="tx1"/>
              </a:solidFill>
            </a:endParaRPr>
          </a:p>
        </p:txBody>
      </p:sp>
      <p:sp>
        <p:nvSpPr>
          <p:cNvPr id="17" name="角丸四角形吹き出し 16"/>
          <p:cNvSpPr/>
          <p:nvPr/>
        </p:nvSpPr>
        <p:spPr>
          <a:xfrm>
            <a:off x="6215063" y="1857375"/>
            <a:ext cx="2214562" cy="571500"/>
          </a:xfrm>
          <a:prstGeom prst="wedgeRoundRectCallout">
            <a:avLst>
              <a:gd name="adj1" fmla="val -70599"/>
              <a:gd name="adj2" fmla="val 106136"/>
              <a:gd name="adj3" fmla="val 16667"/>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dirty="0">
                <a:solidFill>
                  <a:schemeClr val="tx1"/>
                </a:solidFill>
              </a:rPr>
              <a:t>業務別のメニュー</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コンテンツ プレースホルダ 2"/>
          <p:cNvSpPr>
            <a:spLocks noGrp="1"/>
          </p:cNvSpPr>
          <p:nvPr>
            <p:ph idx="1"/>
          </p:nvPr>
        </p:nvSpPr>
        <p:spPr>
          <a:xfrm>
            <a:off x="457200" y="1285875"/>
            <a:ext cx="7758113" cy="5000625"/>
          </a:xfrm>
        </p:spPr>
        <p:txBody>
          <a:bodyPr>
            <a:normAutofit/>
          </a:bodyPr>
          <a:lstStyle/>
          <a:p>
            <a:pPr marL="365760" indent="-256032" eaLnBrk="1" fontAlgn="auto" hangingPunct="1">
              <a:spcAft>
                <a:spcPts val="0"/>
              </a:spcAft>
              <a:buFont typeface="Wingdings 3"/>
              <a:buNone/>
              <a:defRPr/>
            </a:pPr>
            <a:r>
              <a:rPr lang="ja-JP" altLang="en-US" dirty="0" smtClean="0"/>
              <a:t>１．ホームページのコンセプト</a:t>
            </a:r>
          </a:p>
          <a:p>
            <a:pPr marL="365760" indent="-256032" eaLnBrk="1" fontAlgn="auto" hangingPunct="1">
              <a:spcAft>
                <a:spcPts val="0"/>
              </a:spcAft>
              <a:buFont typeface="Wingdings" pitchFamily="2" charset="2"/>
              <a:buNone/>
              <a:defRPr/>
            </a:pPr>
            <a:r>
              <a:rPr lang="ja-JP" altLang="en-US" b="1" dirty="0" smtClean="0">
                <a:solidFill>
                  <a:schemeClr val="accent5">
                    <a:lumMod val="75000"/>
                  </a:schemeClr>
                </a:solidFill>
              </a:rPr>
              <a:t>２．電子情報（リンク）</a:t>
            </a:r>
          </a:p>
          <a:p>
            <a:pPr marL="365760" indent="-256032" eaLnBrk="1" fontAlgn="auto" hangingPunct="1">
              <a:spcAft>
                <a:spcPts val="0"/>
              </a:spcAft>
              <a:buFont typeface="Wingdings 3"/>
              <a:buNone/>
              <a:defRPr/>
            </a:pPr>
            <a:r>
              <a:rPr lang="ja-JP" altLang="en-US" dirty="0" smtClean="0"/>
              <a:t>３．図書館システム更新計画</a:t>
            </a:r>
          </a:p>
          <a:p>
            <a:pPr marL="365760" indent="-256032" eaLnBrk="1" fontAlgn="auto" hangingPunct="1">
              <a:spcAft>
                <a:spcPts val="0"/>
              </a:spcAft>
              <a:buFont typeface="Wingdings" pitchFamily="2" charset="2"/>
              <a:buNone/>
              <a:defRPr/>
            </a:pPr>
            <a:r>
              <a:rPr lang="ja-JP" altLang="en-US" dirty="0" smtClean="0"/>
              <a:t>４．レファレンスを目立たせる</a:t>
            </a:r>
            <a:endParaRPr lang="en-US" altLang="ja-JP" dirty="0" smtClean="0"/>
          </a:p>
          <a:p>
            <a:pPr marL="365760" indent="-256032" eaLnBrk="1" fontAlgn="auto" hangingPunct="1">
              <a:spcAft>
                <a:spcPts val="0"/>
              </a:spcAft>
              <a:buFont typeface="Wingdings 3"/>
              <a:buNone/>
              <a:defRPr/>
            </a:pPr>
            <a:r>
              <a:rPr lang="ja-JP" altLang="en-US" dirty="0" smtClean="0"/>
              <a:t>５．情報発信の戦略</a:t>
            </a:r>
            <a:endParaRPr lang="en-US" altLang="ja-JP" dirty="0" smtClean="0"/>
          </a:p>
          <a:p>
            <a:pPr marL="365760" indent="-256032" eaLnBrk="1" fontAlgn="auto" hangingPunct="1">
              <a:spcAft>
                <a:spcPts val="0"/>
              </a:spcAft>
              <a:buFont typeface="Wingdings 3"/>
              <a:buNone/>
              <a:defRPr/>
            </a:pPr>
            <a:r>
              <a:rPr lang="ja-JP" altLang="en-US" dirty="0" smtClean="0">
                <a:latin typeface="+mn-ea"/>
              </a:rPr>
              <a:t>６</a:t>
            </a:r>
            <a:r>
              <a:rPr lang="ja-JP" altLang="en-US" dirty="0" smtClean="0"/>
              <a:t>．新しいホームページのコンセプト</a:t>
            </a:r>
          </a:p>
        </p:txBody>
      </p:sp>
      <p:sp>
        <p:nvSpPr>
          <p:cNvPr id="2" name="タイトル 1"/>
          <p:cNvSpPr>
            <a:spLocks noGrp="1"/>
          </p:cNvSpPr>
          <p:nvPr>
            <p:ph type="title"/>
          </p:nvPr>
        </p:nvSpPr>
        <p:spPr/>
        <p:txBody>
          <a:bodyPr/>
          <a:lstStyle/>
          <a:p>
            <a:pPr eaLnBrk="1" fontAlgn="auto" hangingPunct="1">
              <a:spcAft>
                <a:spcPts val="0"/>
              </a:spcAft>
              <a:defRPr/>
            </a:pPr>
            <a:r>
              <a:rPr lang="ja-JP" altLang="en-US" dirty="0" smtClean="0"/>
              <a:t>目次</a:t>
            </a:r>
            <a:endParaRPr lang="ja-JP" altLang="en-US" dirty="0"/>
          </a:p>
        </p:txBody>
      </p:sp>
    </p:spTree>
  </p:cSld>
  <p:clrMapOvr>
    <a:masterClrMapping/>
  </p:clrMapOvr>
  <p:transition advTm="5563"/>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コンテンツ プレースホルダ 2"/>
          <p:cNvSpPr>
            <a:spLocks noGrp="1"/>
          </p:cNvSpPr>
          <p:nvPr>
            <p:ph idx="1"/>
          </p:nvPr>
        </p:nvSpPr>
        <p:spPr>
          <a:xfrm>
            <a:off x="285750" y="3714750"/>
            <a:ext cx="8286750" cy="1114425"/>
          </a:xfrm>
        </p:spPr>
        <p:txBody>
          <a:bodyPr/>
          <a:lstStyle/>
          <a:p>
            <a:pPr eaLnBrk="1" hangingPunct="1"/>
            <a:r>
              <a:rPr lang="ja-JP" altLang="en-US" smtClean="0"/>
              <a:t>選定基準は，図書館資料と同じとしている。</a:t>
            </a:r>
          </a:p>
          <a:p>
            <a:pPr eaLnBrk="1" hangingPunct="1">
              <a:buFont typeface="Wingdings" pitchFamily="2" charset="2"/>
              <a:buNone/>
            </a:pPr>
            <a:r>
              <a:rPr lang="ja-JP" altLang="en-US" smtClean="0"/>
              <a:t>　収集方針に混ぜた方がよいと思っている。</a:t>
            </a:r>
          </a:p>
        </p:txBody>
      </p:sp>
      <p:sp>
        <p:nvSpPr>
          <p:cNvPr id="2" name="タイトル 1"/>
          <p:cNvSpPr>
            <a:spLocks noGrp="1"/>
          </p:cNvSpPr>
          <p:nvPr>
            <p:ph type="title"/>
          </p:nvPr>
        </p:nvSpPr>
        <p:spPr>
          <a:xfrm>
            <a:off x="457200" y="274638"/>
            <a:ext cx="8401080" cy="796925"/>
          </a:xfrm>
        </p:spPr>
        <p:txBody>
          <a:bodyPr/>
          <a:lstStyle/>
          <a:p>
            <a:pPr eaLnBrk="1" fontAlgn="auto" hangingPunct="1">
              <a:spcAft>
                <a:spcPts val="0"/>
              </a:spcAft>
              <a:defRPr/>
            </a:pPr>
            <a:r>
              <a:rPr lang="ja-JP" altLang="en-US" sz="4000" dirty="0" smtClean="0"/>
              <a:t>電子情報（リンク）はどう生まれたか？</a:t>
            </a:r>
            <a:endParaRPr lang="ja-JP" altLang="en-US" sz="4000" dirty="0"/>
          </a:p>
        </p:txBody>
      </p:sp>
      <p:sp>
        <p:nvSpPr>
          <p:cNvPr id="7" name="コンテンツ プレースホルダ 2"/>
          <p:cNvSpPr txBox="1">
            <a:spLocks/>
          </p:cNvSpPr>
          <p:nvPr/>
        </p:nvSpPr>
        <p:spPr>
          <a:xfrm>
            <a:off x="285750" y="1214438"/>
            <a:ext cx="8501063" cy="2571750"/>
          </a:xfrm>
          <a:prstGeom prst="rect">
            <a:avLst/>
          </a:prstGeom>
        </p:spPr>
        <p:txBody>
          <a:bodyPr/>
          <a:lstStyle/>
          <a:p>
            <a:pPr marL="274320" indent="-274320" fontAlgn="auto">
              <a:spcBef>
                <a:spcPts val="600"/>
              </a:spcBef>
              <a:spcAft>
                <a:spcPts val="0"/>
              </a:spcAft>
              <a:buClr>
                <a:schemeClr val="accent1"/>
              </a:buClr>
              <a:buSzPct val="70000"/>
              <a:buFont typeface="Wingdings 3" pitchFamily="18" charset="2"/>
              <a:buChar char="}"/>
              <a:defRPr/>
            </a:pPr>
            <a:r>
              <a:rPr lang="ja-JP" altLang="en-US" sz="2700" dirty="0">
                <a:latin typeface="+mn-lt"/>
                <a:ea typeface="+mn-ea"/>
              </a:rPr>
              <a:t>図書館で作るリンク集の意味は？</a:t>
            </a:r>
          </a:p>
          <a:p>
            <a:pPr marL="274320" indent="-274320" fontAlgn="auto">
              <a:spcBef>
                <a:spcPts val="600"/>
              </a:spcBef>
              <a:spcAft>
                <a:spcPts val="0"/>
              </a:spcAft>
              <a:buClr>
                <a:schemeClr val="accent1"/>
              </a:buClr>
              <a:buSzPct val="70000"/>
              <a:defRPr/>
            </a:pPr>
            <a:r>
              <a:rPr lang="ja-JP" altLang="en-US" sz="2700" dirty="0">
                <a:latin typeface="+mn-lt"/>
                <a:ea typeface="+mn-ea"/>
              </a:rPr>
              <a:t>　地域の利用者の具体的ニーズを知っているのが図書館。</a:t>
            </a:r>
          </a:p>
          <a:p>
            <a:pPr marL="274320" indent="-274320" fontAlgn="auto">
              <a:spcBef>
                <a:spcPts val="600"/>
              </a:spcBef>
              <a:spcAft>
                <a:spcPts val="0"/>
              </a:spcAft>
              <a:buClr>
                <a:schemeClr val="accent1"/>
              </a:buClr>
              <a:buSzPct val="70000"/>
              <a:defRPr/>
            </a:pPr>
            <a:r>
              <a:rPr lang="ja-JP" altLang="en-US" sz="2700" dirty="0">
                <a:latin typeface="+mn-lt"/>
                <a:ea typeface="+mn-ea"/>
              </a:rPr>
              <a:t>　図書館資料で弱いところでよく聞かれることを探す。</a:t>
            </a:r>
            <a:endParaRPr lang="en-US" altLang="ja-JP" sz="2700" dirty="0">
              <a:latin typeface="+mn-lt"/>
              <a:ea typeface="+mn-ea"/>
            </a:endParaRPr>
          </a:p>
          <a:p>
            <a:pPr marL="274320" indent="-274320" fontAlgn="auto">
              <a:spcBef>
                <a:spcPts val="600"/>
              </a:spcBef>
              <a:spcAft>
                <a:spcPts val="0"/>
              </a:spcAft>
              <a:buClr>
                <a:schemeClr val="accent1"/>
              </a:buClr>
              <a:buSzPct val="70000"/>
              <a:defRPr/>
            </a:pPr>
            <a:r>
              <a:rPr lang="ja-JP" altLang="en-US" sz="2700" dirty="0">
                <a:latin typeface="+mn-lt"/>
                <a:ea typeface="+mn-ea"/>
              </a:rPr>
              <a:t>　リンク数が少なすぎるのは，図書館の情報収集能力を疑われるのでは？</a:t>
            </a:r>
            <a:endParaRPr lang="en-US" altLang="ja-JP" sz="2700" dirty="0">
              <a:latin typeface="+mn-lt"/>
              <a:ea typeface="+mn-ea"/>
            </a:endParaRPr>
          </a:p>
          <a:p>
            <a:pPr marL="274320" indent="-274320" fontAlgn="auto">
              <a:spcBef>
                <a:spcPts val="600"/>
              </a:spcBef>
              <a:spcAft>
                <a:spcPts val="0"/>
              </a:spcAft>
              <a:buClr>
                <a:schemeClr val="accent1"/>
              </a:buClr>
              <a:buSzPct val="70000"/>
              <a:defRPr/>
            </a:pPr>
            <a:endParaRPr lang="ja-JP" altLang="en-US" sz="2700" dirty="0">
              <a:latin typeface="+mn-lt"/>
              <a:ea typeface="+mn-ea"/>
            </a:endParaRPr>
          </a:p>
        </p:txBody>
      </p:sp>
      <p:sp>
        <p:nvSpPr>
          <p:cNvPr id="9" name="コンテンツ プレースホルダ 2"/>
          <p:cNvSpPr txBox="1">
            <a:spLocks/>
          </p:cNvSpPr>
          <p:nvPr/>
        </p:nvSpPr>
        <p:spPr bwMode="auto">
          <a:xfrm>
            <a:off x="428625" y="4786313"/>
            <a:ext cx="8501063" cy="1500187"/>
          </a:xfrm>
          <a:prstGeom prst="rect">
            <a:avLst/>
          </a:prstGeom>
          <a:noFill/>
          <a:ln w="9525">
            <a:noFill/>
            <a:miter lim="800000"/>
            <a:headEnd/>
            <a:tailEnd/>
          </a:ln>
        </p:spPr>
        <p:txBody>
          <a:bodyPr/>
          <a:lstStyle/>
          <a:p>
            <a:pPr marL="273050" indent="-273050">
              <a:lnSpc>
                <a:spcPct val="90000"/>
              </a:lnSpc>
              <a:spcBef>
                <a:spcPts val="600"/>
              </a:spcBef>
              <a:buClr>
                <a:schemeClr val="accent1"/>
              </a:buClr>
              <a:buSzPct val="70000"/>
              <a:buFont typeface="Wingdings 3" pitchFamily="18" charset="2"/>
              <a:buChar char="}"/>
              <a:defRPr/>
            </a:pPr>
            <a:r>
              <a:rPr lang="ja-JP" altLang="en-US" sz="2700" dirty="0">
                <a:latin typeface="+mn-ea"/>
                <a:ea typeface="+mn-ea"/>
              </a:rPr>
              <a:t>リンク切れは信頼を失う。</a:t>
            </a:r>
          </a:p>
          <a:p>
            <a:pPr marL="273050" indent="-273050">
              <a:lnSpc>
                <a:spcPct val="90000"/>
              </a:lnSpc>
              <a:spcBef>
                <a:spcPts val="600"/>
              </a:spcBef>
              <a:buClr>
                <a:schemeClr val="accent1"/>
              </a:buClr>
              <a:buSzPct val="70000"/>
              <a:defRPr/>
            </a:pPr>
            <a:r>
              <a:rPr lang="ja-JP" altLang="en-US" sz="2700" dirty="0">
                <a:latin typeface="+mn-ea"/>
                <a:ea typeface="+mn-ea"/>
              </a:rPr>
              <a:t>　リンクチェックは，レファレンス・データベースなどでも重要な問題。</a:t>
            </a:r>
            <a:endParaRPr lang="en-US" altLang="ja-JP" sz="2700" dirty="0">
              <a:latin typeface="+mn-ea"/>
              <a:ea typeface="+mn-ea"/>
            </a:endParaRPr>
          </a:p>
          <a:p>
            <a:pPr marL="273050" indent="-273050">
              <a:lnSpc>
                <a:spcPct val="90000"/>
              </a:lnSpc>
              <a:spcBef>
                <a:spcPts val="600"/>
              </a:spcBef>
              <a:buClr>
                <a:schemeClr val="accent1"/>
              </a:buClr>
              <a:buSzPct val="70000"/>
              <a:defRPr/>
            </a:pPr>
            <a:r>
              <a:rPr lang="ja-JP" altLang="en-US" sz="2400" dirty="0">
                <a:latin typeface="Century Schoolbook" pitchFamily="18" charset="0"/>
                <a:ea typeface="ＭＳ Ｐ明朝" charset="-128"/>
              </a:rPr>
              <a:t>　</a:t>
            </a:r>
          </a:p>
        </p:txBody>
      </p:sp>
    </p:spTree>
    <p:custDataLst>
      <p:tags r:id="rId1"/>
    </p:custDataLst>
  </p:cSld>
  <p:clrMapOvr>
    <a:masterClrMapping/>
  </p:clrMapOvr>
  <p:transition advTm="112719"/>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anim calcmode="lin" valueType="num">
                                      <p:cBhvr additive="base">
                                        <p:cTn id="11"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anim calcmode="lin" valueType="num">
                                      <p:cBhvr additive="base">
                                        <p:cTn id="15"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38916">
                                            <p:txEl>
                                              <p:pRg st="0" end="0"/>
                                            </p:txEl>
                                          </p:spTgt>
                                        </p:tgtEl>
                                        <p:attrNameLst>
                                          <p:attrName>style.visibility</p:attrName>
                                        </p:attrNameLst>
                                      </p:cBhvr>
                                      <p:to>
                                        <p:strVal val="visible"/>
                                      </p:to>
                                    </p:set>
                                    <p:anim calcmode="lin" valueType="num">
                                      <p:cBhvr additive="base">
                                        <p:cTn id="21" dur="500" fill="hold"/>
                                        <p:tgtEl>
                                          <p:spTgt spid="38916">
                                            <p:txEl>
                                              <p:pRg st="0" end="0"/>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38916">
                                            <p:txEl>
                                              <p:pRg st="0" end="0"/>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38916">
                                            <p:txEl>
                                              <p:pRg st="1" end="1"/>
                                            </p:txEl>
                                          </p:spTgt>
                                        </p:tgtEl>
                                        <p:attrNameLst>
                                          <p:attrName>style.visibility</p:attrName>
                                        </p:attrNameLst>
                                      </p:cBhvr>
                                      <p:to>
                                        <p:strVal val="visible"/>
                                      </p:to>
                                    </p:set>
                                    <p:anim calcmode="lin" valueType="num">
                                      <p:cBhvr additive="base">
                                        <p:cTn id="25" dur="500" fill="hold"/>
                                        <p:tgtEl>
                                          <p:spTgt spid="38916">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891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9">
                                            <p:txEl>
                                              <p:pRg st="0" end="0"/>
                                            </p:txEl>
                                          </p:spTgt>
                                        </p:tgtEl>
                                        <p:attrNameLst>
                                          <p:attrName>style.visibility</p:attrName>
                                        </p:attrNameLst>
                                      </p:cBhvr>
                                      <p:to>
                                        <p:strVal val="visible"/>
                                      </p:to>
                                    </p:set>
                                    <p:anim calcmode="lin" valueType="num">
                                      <p:cBhvr additive="base">
                                        <p:cTn id="31"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9">
                                            <p:txEl>
                                              <p:pRg st="1" end="1"/>
                                            </p:txEl>
                                          </p:spTgt>
                                        </p:tgtEl>
                                        <p:attrNameLst>
                                          <p:attrName>style.visibility</p:attrName>
                                        </p:attrNameLst>
                                      </p:cBhvr>
                                      <p:to>
                                        <p:strVal val="visible"/>
                                      </p:to>
                                    </p:set>
                                    <p:anim calcmode="lin" valueType="num">
                                      <p:cBhvr additive="base">
                                        <p:cTn id="37" dur="500" fill="hold"/>
                                        <p:tgtEl>
                                          <p:spTgt spid="9">
                                            <p:txEl>
                                              <p:pRg st="1" end="1"/>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6"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7.5"/>
</p:tagLst>
</file>

<file path=ppt/tags/tag10.xml><?xml version="1.0" encoding="utf-8"?>
<p:tagLst xmlns:a="http://schemas.openxmlformats.org/drawingml/2006/main" xmlns:r="http://schemas.openxmlformats.org/officeDocument/2006/relationships" xmlns:p="http://schemas.openxmlformats.org/presentationml/2006/main">
  <p:tag name="TIMING" val="|46|7.6|21.9|30.9"/>
</p:tagLst>
</file>

<file path=ppt/tags/tag11.xml><?xml version="1.0" encoding="utf-8"?>
<p:tagLst xmlns:a="http://schemas.openxmlformats.org/drawingml/2006/main" xmlns:r="http://schemas.openxmlformats.org/officeDocument/2006/relationships" xmlns:p="http://schemas.openxmlformats.org/presentationml/2006/main">
  <p:tag name="TIMING" val="|6.2|4.5|6.8"/>
</p:tagLst>
</file>

<file path=ppt/tags/tag12.xml><?xml version="1.0" encoding="utf-8"?>
<p:tagLst xmlns:a="http://schemas.openxmlformats.org/drawingml/2006/main" xmlns:r="http://schemas.openxmlformats.org/officeDocument/2006/relationships" xmlns:p="http://schemas.openxmlformats.org/presentationml/2006/main">
  <p:tag name="TIMING" val="|16.2|31.7|14.6|4.5"/>
</p:tagLst>
</file>

<file path=ppt/tags/tag13.xml><?xml version="1.0" encoding="utf-8"?>
<p:tagLst xmlns:a="http://schemas.openxmlformats.org/drawingml/2006/main" xmlns:r="http://schemas.openxmlformats.org/officeDocument/2006/relationships" xmlns:p="http://schemas.openxmlformats.org/presentationml/2006/main">
  <p:tag name="TIMING" val="|15.4|12.2|4.6|8|16.7|1|9.9|10.7"/>
</p:tagLst>
</file>

<file path=ppt/tags/tag14.xml><?xml version="1.0" encoding="utf-8"?>
<p:tagLst xmlns:a="http://schemas.openxmlformats.org/drawingml/2006/main" xmlns:r="http://schemas.openxmlformats.org/officeDocument/2006/relationships" xmlns:p="http://schemas.openxmlformats.org/presentationml/2006/main">
  <p:tag name="TIMING" val="|15.4|12.2|4.6|8|16.7|1|9.9|10.7"/>
</p:tagLst>
</file>

<file path=ppt/tags/tag15.xml><?xml version="1.0" encoding="utf-8"?>
<p:tagLst xmlns:a="http://schemas.openxmlformats.org/drawingml/2006/main" xmlns:r="http://schemas.openxmlformats.org/officeDocument/2006/relationships" xmlns:p="http://schemas.openxmlformats.org/presentationml/2006/main">
  <p:tag name="TIMING" val="|15.4|12.2|4.6|8|16.7|1|9.9|10.7"/>
</p:tagLst>
</file>

<file path=ppt/tags/tag2.xml><?xml version="1.0" encoding="utf-8"?>
<p:tagLst xmlns:a="http://schemas.openxmlformats.org/drawingml/2006/main" xmlns:r="http://schemas.openxmlformats.org/officeDocument/2006/relationships" xmlns:p="http://schemas.openxmlformats.org/presentationml/2006/main">
  <p:tag name="TIMING" val="|32.3|1.8|14.4|19.3|14.6"/>
</p:tagLst>
</file>

<file path=ppt/tags/tag3.xml><?xml version="1.0" encoding="utf-8"?>
<p:tagLst xmlns:a="http://schemas.openxmlformats.org/drawingml/2006/main" xmlns:r="http://schemas.openxmlformats.org/officeDocument/2006/relationships" xmlns:p="http://schemas.openxmlformats.org/presentationml/2006/main">
  <p:tag name="TIMING" val="|44.4|34.7|17.7"/>
</p:tagLst>
</file>

<file path=ppt/tags/tag4.xml><?xml version="1.0" encoding="utf-8"?>
<p:tagLst xmlns:a="http://schemas.openxmlformats.org/drawingml/2006/main" xmlns:r="http://schemas.openxmlformats.org/officeDocument/2006/relationships" xmlns:p="http://schemas.openxmlformats.org/presentationml/2006/main">
  <p:tag name="TIMING" val="|44.4|34.7|17.7"/>
</p:tagLst>
</file>

<file path=ppt/tags/tag5.xml><?xml version="1.0" encoding="utf-8"?>
<p:tagLst xmlns:a="http://schemas.openxmlformats.org/drawingml/2006/main" xmlns:r="http://schemas.openxmlformats.org/officeDocument/2006/relationships" xmlns:p="http://schemas.openxmlformats.org/presentationml/2006/main">
  <p:tag name="TIMING" val="|44.4|34.7|17.7"/>
</p:tagLst>
</file>

<file path=ppt/tags/tag6.xml><?xml version="1.0" encoding="utf-8"?>
<p:tagLst xmlns:a="http://schemas.openxmlformats.org/drawingml/2006/main" xmlns:r="http://schemas.openxmlformats.org/officeDocument/2006/relationships" xmlns:p="http://schemas.openxmlformats.org/presentationml/2006/main">
  <p:tag name="TIMING" val="|79.6|50.1|35|6.4"/>
</p:tagLst>
</file>

<file path=ppt/tags/tag7.xml><?xml version="1.0" encoding="utf-8"?>
<p:tagLst xmlns:a="http://schemas.openxmlformats.org/drawingml/2006/main" xmlns:r="http://schemas.openxmlformats.org/officeDocument/2006/relationships" xmlns:p="http://schemas.openxmlformats.org/presentationml/2006/main">
  <p:tag name="TIMING" val="|66.4"/>
</p:tagLst>
</file>

<file path=ppt/tags/tag8.xml><?xml version="1.0" encoding="utf-8"?>
<p:tagLst xmlns:a="http://schemas.openxmlformats.org/drawingml/2006/main" xmlns:r="http://schemas.openxmlformats.org/officeDocument/2006/relationships" xmlns:p="http://schemas.openxmlformats.org/presentationml/2006/main">
  <p:tag name="TIMING" val="|66.4"/>
</p:tagLst>
</file>

<file path=ppt/tags/tag9.xml><?xml version="1.0" encoding="utf-8"?>
<p:tagLst xmlns:a="http://schemas.openxmlformats.org/drawingml/2006/main" xmlns:r="http://schemas.openxmlformats.org/officeDocument/2006/relationships" xmlns:p="http://schemas.openxmlformats.org/presentationml/2006/main">
  <p:tag name="TIMING" val="|46|7.6|21.9|30.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ビジネス">
  <a:themeElements>
    <a:clrScheme name="みやび">
      <a:dk1>
        <a:sysClr val="windowText" lastClr="000000"/>
      </a:dk1>
      <a:lt1>
        <a:sysClr val="window" lastClr="FFFFFF"/>
      </a:lt1>
      <a:dk2>
        <a:srgbClr val="975C1E"/>
      </a:dk2>
      <a:lt2>
        <a:srgbClr val="FFE880"/>
      </a:lt2>
      <a:accent1>
        <a:srgbClr val="E3560E"/>
      </a:accent1>
      <a:accent2>
        <a:srgbClr val="5C5943"/>
      </a:accent2>
      <a:accent3>
        <a:srgbClr val="F1AB3B"/>
      </a:accent3>
      <a:accent4>
        <a:srgbClr val="6D8A16"/>
      </a:accent4>
      <a:accent5>
        <a:srgbClr val="73AAC0"/>
      </a:accent5>
      <a:accent6>
        <a:srgbClr val="3E68AF"/>
      </a:accent6>
      <a:hlink>
        <a:srgbClr val="0000FE"/>
      </a:hlink>
      <a:folHlink>
        <a:srgbClr val="800080"/>
      </a:folHlink>
    </a:clrScheme>
    <a:fontScheme name="ビジネス">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ビジネス">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みやび">
    <a:dk1>
      <a:sysClr val="windowText" lastClr="000000"/>
    </a:dk1>
    <a:lt1>
      <a:sysClr val="window" lastClr="FFFFFF"/>
    </a:lt1>
    <a:dk2>
      <a:srgbClr val="975C1E"/>
    </a:dk2>
    <a:lt2>
      <a:srgbClr val="FFE880"/>
    </a:lt2>
    <a:accent1>
      <a:srgbClr val="E3560E"/>
    </a:accent1>
    <a:accent2>
      <a:srgbClr val="5C5943"/>
    </a:accent2>
    <a:accent3>
      <a:srgbClr val="F1AB3B"/>
    </a:accent3>
    <a:accent4>
      <a:srgbClr val="6D8A16"/>
    </a:accent4>
    <a:accent5>
      <a:srgbClr val="73AAC0"/>
    </a:accent5>
    <a:accent6>
      <a:srgbClr val="3E68AF"/>
    </a:accent6>
    <a:hlink>
      <a:srgbClr val="0000FE"/>
    </a:hlink>
    <a:folHlink>
      <a:srgbClr val="800080"/>
    </a:folHlink>
  </a:clrScheme>
</a:themeOverride>
</file>

<file path=ppt/theme/themeOverride2.xml><?xml version="1.0" encoding="utf-8"?>
<a:themeOverride xmlns:a="http://schemas.openxmlformats.org/drawingml/2006/main">
  <a:clrScheme name="みやび">
    <a:dk1>
      <a:sysClr val="windowText" lastClr="000000"/>
    </a:dk1>
    <a:lt1>
      <a:sysClr val="window" lastClr="FFFFFF"/>
    </a:lt1>
    <a:dk2>
      <a:srgbClr val="975C1E"/>
    </a:dk2>
    <a:lt2>
      <a:srgbClr val="FFE880"/>
    </a:lt2>
    <a:accent1>
      <a:srgbClr val="E3560E"/>
    </a:accent1>
    <a:accent2>
      <a:srgbClr val="5C5943"/>
    </a:accent2>
    <a:accent3>
      <a:srgbClr val="F1AB3B"/>
    </a:accent3>
    <a:accent4>
      <a:srgbClr val="6D8A16"/>
    </a:accent4>
    <a:accent5>
      <a:srgbClr val="73AAC0"/>
    </a:accent5>
    <a:accent6>
      <a:srgbClr val="3E68AF"/>
    </a:accent6>
    <a:hlink>
      <a:srgbClr val="0000FE"/>
    </a:hlink>
    <a:folHlink>
      <a:srgbClr val="800080"/>
    </a:folHlink>
  </a:clrScheme>
</a:themeOverride>
</file>

<file path=ppt/theme/themeOverride3.xml><?xml version="1.0" encoding="utf-8"?>
<a:themeOverride xmlns:a="http://schemas.openxmlformats.org/drawingml/2006/main">
  <a:clrScheme name="みやび">
    <a:dk1>
      <a:sysClr val="windowText" lastClr="000000"/>
    </a:dk1>
    <a:lt1>
      <a:sysClr val="window" lastClr="FFFFFF"/>
    </a:lt1>
    <a:dk2>
      <a:srgbClr val="975C1E"/>
    </a:dk2>
    <a:lt2>
      <a:srgbClr val="FFE880"/>
    </a:lt2>
    <a:accent1>
      <a:srgbClr val="E3560E"/>
    </a:accent1>
    <a:accent2>
      <a:srgbClr val="5C5943"/>
    </a:accent2>
    <a:accent3>
      <a:srgbClr val="F1AB3B"/>
    </a:accent3>
    <a:accent4>
      <a:srgbClr val="6D8A16"/>
    </a:accent4>
    <a:accent5>
      <a:srgbClr val="73AAC0"/>
    </a:accent5>
    <a:accent6>
      <a:srgbClr val="3E68AF"/>
    </a:accent6>
    <a:hlink>
      <a:srgbClr val="0000FE"/>
    </a:hlink>
    <a:folHlink>
      <a:srgbClr val="800080"/>
    </a:folHlink>
  </a:clrScheme>
</a:themeOverride>
</file>

<file path=ppt/theme/themeOverride4.xml><?xml version="1.0" encoding="utf-8"?>
<a:themeOverride xmlns:a="http://schemas.openxmlformats.org/drawingml/2006/main">
  <a:clrScheme name="みやび">
    <a:dk1>
      <a:sysClr val="windowText" lastClr="000000"/>
    </a:dk1>
    <a:lt1>
      <a:sysClr val="window" lastClr="FFFFFF"/>
    </a:lt1>
    <a:dk2>
      <a:srgbClr val="975C1E"/>
    </a:dk2>
    <a:lt2>
      <a:srgbClr val="FFE880"/>
    </a:lt2>
    <a:accent1>
      <a:srgbClr val="E3560E"/>
    </a:accent1>
    <a:accent2>
      <a:srgbClr val="5C5943"/>
    </a:accent2>
    <a:accent3>
      <a:srgbClr val="F1AB3B"/>
    </a:accent3>
    <a:accent4>
      <a:srgbClr val="6D8A16"/>
    </a:accent4>
    <a:accent5>
      <a:srgbClr val="73AAC0"/>
    </a:accent5>
    <a:accent6>
      <a:srgbClr val="3E68AF"/>
    </a:accent6>
    <a:hlink>
      <a:srgbClr val="0000FE"/>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Concourse</Template>
  <TotalTime>2900</TotalTime>
  <Words>1181</Words>
  <Application>Microsoft Office PowerPoint</Application>
  <PresentationFormat>画面に合わせる (4:3)</PresentationFormat>
  <Paragraphs>286</Paragraphs>
  <Slides>32</Slides>
  <Notes>32</Notes>
  <HiddenSlides>0</HiddenSlides>
  <MMClips>0</MMClips>
  <ScaleCrop>false</ScaleCrop>
  <HeadingPairs>
    <vt:vector size="4" baseType="variant">
      <vt:variant>
        <vt:lpstr>テーマ</vt:lpstr>
      </vt:variant>
      <vt:variant>
        <vt:i4>1</vt:i4>
      </vt:variant>
      <vt:variant>
        <vt:lpstr>スライド タイトル</vt:lpstr>
      </vt:variant>
      <vt:variant>
        <vt:i4>32</vt:i4>
      </vt:variant>
    </vt:vector>
  </HeadingPairs>
  <TitlesOfParts>
    <vt:vector size="33" baseType="lpstr">
      <vt:lpstr>ビジネス</vt:lpstr>
      <vt:lpstr>地域の情報集約点化をめざして -これまでとこれから-</vt:lpstr>
      <vt:lpstr>成田市，図書館の概要</vt:lpstr>
      <vt:lpstr>図書館ホームページの略歴</vt:lpstr>
      <vt:lpstr>目次</vt:lpstr>
      <vt:lpstr>目次</vt:lpstr>
      <vt:lpstr>2001年のホームページのコンセプト　</vt:lpstr>
      <vt:lpstr>現在のサイト</vt:lpstr>
      <vt:lpstr>目次</vt:lpstr>
      <vt:lpstr>電子情報（リンク）はどう生まれたか？</vt:lpstr>
      <vt:lpstr>スライド 10</vt:lpstr>
      <vt:lpstr>スライド 11</vt:lpstr>
      <vt:lpstr>確度の高い情報源だけか？</vt:lpstr>
      <vt:lpstr>利用を把握する</vt:lpstr>
      <vt:lpstr>重みづけを行ったリンク</vt:lpstr>
      <vt:lpstr>目次</vt:lpstr>
      <vt:lpstr>図書館システム更新計画（2006年）</vt:lpstr>
      <vt:lpstr>図書館システム更新計画（2006年）</vt:lpstr>
      <vt:lpstr>スライド 18</vt:lpstr>
      <vt:lpstr>目次</vt:lpstr>
      <vt:lpstr>レファレンスを目立たせる</vt:lpstr>
      <vt:lpstr>カウンターレイアウト変更</vt:lpstr>
      <vt:lpstr>カウンターレイアウト変更後</vt:lpstr>
      <vt:lpstr>目次</vt:lpstr>
      <vt:lpstr>情報発信の戦略  インターネット時代の図書館</vt:lpstr>
      <vt:lpstr>情報発信の戦略</vt:lpstr>
      <vt:lpstr>目次</vt:lpstr>
      <vt:lpstr>新しいホームページのコンセプト</vt:lpstr>
      <vt:lpstr>新しいホームページのコンセプト</vt:lpstr>
      <vt:lpstr>スライド 29</vt:lpstr>
      <vt:lpstr>スライド 30</vt:lpstr>
      <vt:lpstr>現在のサイト</vt:lpstr>
      <vt:lpstr>課題：情報集約点化のポイント</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user</dc:creator>
  <cp:lastModifiedBy> </cp:lastModifiedBy>
  <cp:revision>348</cp:revision>
  <dcterms:created xsi:type="dcterms:W3CDTF">2007-11-13T11:24:47Z</dcterms:created>
  <dcterms:modified xsi:type="dcterms:W3CDTF">2009-01-17T09:20:07Z</dcterms:modified>
</cp:coreProperties>
</file>